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61" r:id="rId4"/>
    <p:sldId id="274" r:id="rId5"/>
    <p:sldId id="269" r:id="rId6"/>
    <p:sldId id="270" r:id="rId7"/>
    <p:sldId id="271" r:id="rId8"/>
    <p:sldId id="264" r:id="rId9"/>
    <p:sldId id="273" r:id="rId10"/>
    <p:sldId id="265" r:id="rId11"/>
    <p:sldId id="266" r:id="rId12"/>
    <p:sldId id="257" r:id="rId13"/>
    <p:sldId id="268" r:id="rId14"/>
    <p:sldId id="272" r:id="rId15"/>
  </p:sldIdLst>
  <p:sldSz cx="12192000" cy="6858000"/>
  <p:notesSz cx="6805613" cy="9944100"/>
  <p:defaultTextStyle>
    <a:defPPr>
      <a:defRPr lang="en-US"/>
    </a:defPPr>
    <a:lvl1pPr marL="216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1pPr>
    <a:lvl2pPr marL="432000" indent="-216000" algn="l" defTabSz="914400" rtl="0" eaLnBrk="1" latinLnBrk="0" hangingPunct="1">
      <a:lnSpc>
        <a:spcPct val="104000"/>
      </a:lnSpc>
      <a:spcBef>
        <a:spcPts val="0"/>
      </a:spcBef>
      <a:spcAft>
        <a:spcPts val="300"/>
      </a:spcAft>
      <a:buClr>
        <a:schemeClr val="accent3"/>
      </a:buClr>
      <a:buFont typeface="Verdana" panose="020B0604030504040204" pitchFamily="34" charset="0"/>
      <a:buChar char="•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2pPr>
    <a:lvl3pPr marL="0" indent="0" algn="l" defTabSz="914400" rtl="0" eaLnBrk="1" latinLnBrk="0" hangingPunct="1">
      <a:lnSpc>
        <a:spcPct val="100000"/>
      </a:lnSpc>
      <a:spcBef>
        <a:spcPts val="0"/>
      </a:spcBef>
      <a:spcAft>
        <a:spcPts val="600"/>
      </a:spcAft>
      <a:buFont typeface="Calibri" panose="020F0502020204030204" pitchFamily="34" charset="0"/>
      <a:buChar char="​"/>
      <a:defRPr sz="1600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3pPr>
    <a:lvl4pPr marL="0" indent="0" algn="l" defTabSz="914400" rtl="0" eaLnBrk="1" latinLnBrk="0" hangingPunct="1">
      <a:lnSpc>
        <a:spcPct val="104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1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4pPr>
    <a:lvl5pPr marL="0" indent="0" algn="l" defTabSz="914400" rtl="0" eaLnBrk="1" latinLnBrk="0" hangingPunct="1">
      <a:lnSpc>
        <a:spcPct val="100000"/>
      </a:lnSpc>
      <a:spcBef>
        <a:spcPts val="600"/>
      </a:spcBef>
      <a:spcAft>
        <a:spcPts val="0"/>
      </a:spcAft>
      <a:buFont typeface="Calibri" panose="020F0502020204030204" pitchFamily="34" charset="0"/>
      <a:buChar char="​"/>
      <a:defRPr sz="24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5pPr>
    <a:lvl6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4600" b="1" kern="120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6pPr>
    <a:lvl7pPr marL="0" indent="0" algn="l" defTabSz="914400" rtl="0" eaLnBrk="1" latinLnBrk="0" hangingPunct="1">
      <a:lnSpc>
        <a:spcPct val="100000"/>
      </a:lnSpc>
      <a:spcBef>
        <a:spcPts val="0"/>
      </a:spcBef>
      <a:buFont typeface="Calibri" panose="020F0502020204030204" pitchFamily="34" charset="0"/>
      <a:buChar char="​"/>
      <a:defRPr sz="10000" b="1" kern="1200" baseline="0">
        <a:solidFill>
          <a:schemeClr val="tx2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7pPr>
    <a:lvl8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kern="120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8pPr>
    <a:lvl9pPr marL="0" indent="0" algn="l" defTabSz="914400" rtl="0" eaLnBrk="1" latinLnBrk="0" hangingPunct="1">
      <a:lnSpc>
        <a:spcPct val="100000"/>
      </a:lnSpc>
      <a:spcBef>
        <a:spcPts val="0"/>
      </a:spcBef>
      <a:spcAft>
        <a:spcPts val="300"/>
      </a:spcAft>
      <a:buFont typeface="Calibri" panose="020F0502020204030204" pitchFamily="34" charset="0"/>
      <a:buChar char="​"/>
      <a:defRPr sz="950" b="1" kern="1200" baseline="0">
        <a:solidFill>
          <a:srgbClr val="7C6E64"/>
        </a:solidFill>
        <a:latin typeface="Verdana" panose="020B0604030504040204" pitchFamily="34" charset="0"/>
        <a:ea typeface="Verdana" panose="020B0604030504040204" pitchFamily="34" charset="0"/>
        <a:cs typeface="Verdana" panose="020B060403050404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102E"/>
    <a:srgbClr val="89A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5055" autoAdjust="0"/>
  </p:normalViewPr>
  <p:slideViewPr>
    <p:cSldViewPr snapToGrid="0" showGuides="1">
      <p:cViewPr varScale="1">
        <p:scale>
          <a:sx n="56" d="100"/>
          <a:sy n="56" d="100"/>
        </p:scale>
        <p:origin x="139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47" d="100"/>
          <a:sy n="47" d="100"/>
        </p:scale>
        <p:origin x="3180" y="60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F8AE3-5C04-47D7-840E-EF68B7DF9906}" type="datetimeFigureOut">
              <a:rPr lang="da-DK" smtClean="0"/>
              <a:t>12-12-2022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8D480-C69A-4C83-8B34-A8D5CCCF95B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637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685011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45151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87825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7532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33514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48963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593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9068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041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741132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8929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90609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711849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B8D480-C69A-4C83-8B34-A8D5CCCF95B6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99221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34" t="31529" b="35308"/>
          <a:stretch/>
        </p:blipFill>
        <p:spPr bwMode="auto">
          <a:xfrm>
            <a:off x="174523" y="262800"/>
            <a:ext cx="3780792" cy="581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4000"/>
            </a:lvl1pPr>
          </a:lstStyle>
          <a:p>
            <a:r>
              <a:rPr lang="da-DK" noProof="0" smtClean="0"/>
              <a:t>Klik for at redigere i master</a:t>
            </a:r>
            <a:endParaRPr lang="da-DK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noProof="0" smtClean="0"/>
              <a:t>Klik for at redigere undertiteltypografien i masteren</a:t>
            </a:r>
            <a:endParaRPr lang="da-DK" noProof="0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950" b="0">
                <a:solidFill>
                  <a:schemeClr val="tx2"/>
                </a:solidFill>
              </a:defRPr>
            </a:lvl1pPr>
          </a:lstStyle>
          <a:p>
            <a:fld id="{9377803C-3B82-4674-B03B-DD9E343E5653}" type="datetime1">
              <a:rPr lang="da-DK" smtClean="0"/>
              <a:t>12-12-2022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4461DC-8B44-4DE3-AEA0-5049A880ECDD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950"/>
            </a:lvl1pPr>
            <a:lvl2pPr marL="216000" indent="0">
              <a:buNone/>
              <a:defRPr sz="950"/>
            </a:lvl2pPr>
            <a:lvl3pPr>
              <a:buNone/>
              <a:defRPr sz="950"/>
            </a:lvl3pPr>
            <a:lvl4pPr>
              <a:buNone/>
              <a:defRPr sz="950"/>
            </a:lvl4pPr>
            <a:lvl5pPr>
              <a:buNone/>
              <a:defRPr sz="950"/>
            </a:lvl5pPr>
          </a:lstStyle>
          <a:p>
            <a:pPr lvl="0"/>
            <a:r>
              <a:rPr lang="da-DK" noProof="0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950" b="1"/>
            </a:lvl1pPr>
            <a:lvl2pPr marL="216000" indent="0">
              <a:buNone/>
              <a:defRPr sz="950"/>
            </a:lvl2pPr>
            <a:lvl3pPr>
              <a:buNone/>
              <a:defRPr sz="950"/>
            </a:lvl3pPr>
            <a:lvl4pPr>
              <a:buNone/>
              <a:defRPr sz="950"/>
            </a:lvl4pPr>
            <a:lvl5pPr>
              <a:buNone/>
              <a:defRPr sz="950"/>
            </a:lvl5pPr>
          </a:lstStyle>
          <a:p>
            <a:pPr lvl="0"/>
            <a:r>
              <a:rPr lang="da-DK" noProof="0" dirty="0"/>
              <a:t>Navn Navnesen</a:t>
            </a:r>
          </a:p>
        </p:txBody>
      </p:sp>
    </p:spTree>
    <p:extLst>
      <p:ext uri="{BB962C8B-B14F-4D97-AF65-F5344CB8AC3E}">
        <p14:creationId xmlns:p14="http://schemas.microsoft.com/office/powerpoint/2010/main" val="3585851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al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800"/>
            </a:lvl1pPr>
          </a:lstStyle>
          <a:p>
            <a:fld id="{AE599C8E-8186-419D-90F1-57FC453D7AD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FF51C73-4488-4E0B-8A5D-D7AA11C9E3FB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1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7" name="Date_DateCustomA" hidden="1">
            <a:extLst>
              <a:ext uri="{FF2B5EF4-FFF2-40B4-BE49-F238E27FC236}">
                <a16:creationId xmlns:a16="http://schemas.microsoft.com/office/drawing/2014/main" id="{1BBF7982-38D1-452A-8F40-BF165A383B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257404F9-D516-4755-B0E2-6A96C811F96C}" type="datetime1">
              <a:rPr lang="da-DK" smtClean="0"/>
              <a:t>12-12-2022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4129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D_PresentationTitle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5" name="Date_DateCustomA" hidden="1">
            <a:extLst>
              <a:ext uri="{FF2B5EF4-FFF2-40B4-BE49-F238E27FC236}">
                <a16:creationId xmlns:a16="http://schemas.microsoft.com/office/drawing/2014/main" id="{0456FB29-A127-41CE-A7CE-3D8128F4E6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0CFF8DC7-B639-48C9-8BF3-2E452119D480}" type="datetime1">
              <a:rPr lang="da-DK" smtClean="0"/>
              <a:t>12-12-2022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759817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r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eader"/>
          <p:cNvSpPr txBox="1"/>
          <p:nvPr/>
        </p:nvSpPr>
        <p:spPr>
          <a:xfrm>
            <a:off x="539748" y="539750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kumimoji="0" lang="da-D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User guide – </a:t>
            </a:r>
            <a:r>
              <a:rPr kumimoji="0" lang="da-D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delete</a:t>
            </a:r>
            <a:r>
              <a:rPr kumimoji="0" lang="da-D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before</a:t>
            </a:r>
            <a:r>
              <a:rPr kumimoji="0" lang="da-DK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kumimoji="0" lang="da-DK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use</a:t>
            </a:r>
            <a:endParaRPr lang="da-DK" sz="1800" dirty="0"/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2" y="1833789"/>
            <a:ext cx="2160798" cy="478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text</a:t>
            </a:r>
            <a:r>
              <a:rPr lang="da-DK" sz="10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styles</a:t>
            </a:r>
            <a:endParaRPr lang="da-DK" sz="10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the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jump through </a:t>
            </a:r>
            <a:b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levels. Click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switch from one level to the next level</a:t>
            </a:r>
          </a:p>
          <a:p>
            <a:pPr eaLnBrk="1" hangingPunct="1">
              <a:spcAft>
                <a:spcPts val="1200"/>
              </a:spcAft>
              <a:defRPr/>
            </a:pP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go back in levels use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SHIFT-TAB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Alternatively, </a:t>
            </a:r>
            <a:r>
              <a:rPr 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</a:t>
            </a:r>
            <a:r>
              <a:rPr 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  <a:br>
              <a:rPr 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Decrease </a:t>
            </a:r>
            <a:r>
              <a:rPr 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 level can be used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layouts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900" b="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Slide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insert new slide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an appropriate layout from the </a:t>
            </a:r>
            <a:b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down</a:t>
            </a:r>
            <a:r>
              <a:rPr lang="da-DK" altLang="da-DK" sz="900" strike="noStrike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menu </a:t>
            </a:r>
          </a:p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 tab</a:t>
            </a:r>
            <a:endParaRPr lang="da-DK" altLang="da-DK" sz="900" strike="sngStrike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Click the </a:t>
            </a:r>
            <a:r>
              <a:rPr lang="da-DK" altLang="da-DK" sz="900" b="1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Reset </a:t>
            </a:r>
            <a:r>
              <a:rPr lang="da-DK" altLang="da-DK" sz="90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menu to resetposition, size</a:t>
            </a: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formatting of the </a:t>
            </a:r>
            <a:b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placeholders to their default settings</a:t>
            </a:r>
            <a:endParaRPr lang="da-DK" alt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8" cy="273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slides with pictureplaceholder,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icon and choose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Crop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change size or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 of the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want to scale the picture,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-key down while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dragging the corners of the picture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delete the picture and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a new one, the picture may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lie in front of the text or graphic.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this happens, select the picture,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right-click and choose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Send to Back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41" y="1815926"/>
            <a:ext cx="2160798" cy="2977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Change slide number, </a:t>
            </a:r>
            <a:b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and footer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this at the very end, so you get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the corrections on all slides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Header and Footer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(write the desired text)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 to All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Apply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if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used on one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view drawing guides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the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tab, set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tick mark next to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Guides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Hint: Alt + F9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quick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viewing of guides</a:t>
            </a:r>
          </a:p>
        </p:txBody>
      </p:sp>
      <p:pic>
        <p:nvPicPr>
          <p:cNvPr id="28" name="1 Increase decr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13" name="2 New pictur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3943" y="3538594"/>
            <a:ext cx="324764" cy="578237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4"/>
          <a:srcRect l="36944" r="2272" b="69429"/>
          <a:stretch/>
        </p:blipFill>
        <p:spPr>
          <a:xfrm>
            <a:off x="2729933" y="4208198"/>
            <a:ext cx="593368" cy="192211"/>
          </a:xfrm>
          <a:prstGeom prst="rect">
            <a:avLst/>
          </a:prstGeom>
        </p:spPr>
      </p:pic>
      <p:pic>
        <p:nvPicPr>
          <p:cNvPr id="19" name="4 Reset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31921" y="5318642"/>
            <a:ext cx="492452" cy="200416"/>
          </a:xfrm>
          <a:prstGeom prst="rect">
            <a:avLst/>
          </a:prstGeom>
        </p:spPr>
      </p:pic>
      <p:pic>
        <p:nvPicPr>
          <p:cNvPr id="5" name="5 Insert pictur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5716" y="2075087"/>
            <a:ext cx="262151" cy="256054"/>
          </a:xfrm>
          <a:prstGeom prst="rect">
            <a:avLst/>
          </a:prstGeom>
        </p:spPr>
      </p:pic>
      <p:pic>
        <p:nvPicPr>
          <p:cNvPr id="23" name="6 Crop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06348" y="2748409"/>
            <a:ext cx="337400" cy="321707"/>
          </a:xfrm>
          <a:prstGeom prst="rect">
            <a:avLst/>
          </a:prstGeom>
        </p:spPr>
      </p:pic>
      <p:pic>
        <p:nvPicPr>
          <p:cNvPr id="2" name="7 Scale picture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384053" y="3242399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455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ruger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/>
        </p:nvSpPr>
        <p:spPr>
          <a:xfrm>
            <a:off x="539748" y="539750"/>
            <a:ext cx="11109325" cy="650171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a-DK" sz="32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Brugerguide - Slet før anvendelse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539752" y="1833789"/>
            <a:ext cx="2280360" cy="442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sz="1000" b="1" baseline="0" noProof="1">
                <a:latin typeface="Arial" panose="020B0604020202020204" pitchFamily="34" charset="0"/>
                <a:cs typeface="Arial" panose="020B0604020202020204" pitchFamily="34" charset="0"/>
              </a:rPr>
              <a:t> tekst typografier</a:t>
            </a:r>
            <a:endParaRPr lang="da-DK" sz="1000" b="1" noProof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skifte fra et niveau til 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Alternativt kan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listeniveau bruges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Brug layouts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 indsætte nyt slide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Layout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dit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nuværende layout til et alternativt</a:t>
            </a:r>
          </a:p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Hjem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nulstille placering, størrelse og formatering af pladsholdere til layoutets oprindelige design 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240"/>
              </a:spcAft>
              <a:defRPr/>
            </a:pPr>
            <a:endParaRPr lang="da-DK" sz="90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 Box 3"/>
          <p:cNvSpPr txBox="1">
            <a:spLocks noChangeArrowheads="1"/>
          </p:cNvSpPr>
          <p:nvPr/>
        </p:nvSpPr>
        <p:spPr bwMode="auto">
          <a:xfrm>
            <a:off x="4498494" y="1833789"/>
            <a:ext cx="2160798" cy="258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Placer bagest</a:t>
            </a: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7925239" y="1815926"/>
            <a:ext cx="2358243" cy="3691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justere sidenummerering, </a:t>
            </a:r>
            <a:b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dato og sidefod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 sidste i din præsentation, så det slår igennem på alle slides</a:t>
            </a:r>
            <a:endParaRPr lang="da-DK" sz="900" b="1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Sidehoved og Sidef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</a:t>
            </a:r>
            <a:b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10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at se 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Tips: Alt + F9 </a:t>
            </a:r>
            <a:r>
              <a:rPr lang="da-DK" altLang="da-DK" sz="900" b="0" noProof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hurtig visning af hjælpelinjer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0" noProof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8" name="1 Forøg formind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0549" y="2877130"/>
            <a:ext cx="549328" cy="285228"/>
          </a:xfrm>
          <a:prstGeom prst="rect">
            <a:avLst/>
          </a:prstGeom>
        </p:spPr>
      </p:pic>
      <p:pic>
        <p:nvPicPr>
          <p:cNvPr id="20" name="2 Ny slide"/>
          <p:cNvPicPr>
            <a:picLocks noChangeAspect="1"/>
          </p:cNvPicPr>
          <p:nvPr/>
        </p:nvPicPr>
        <p:blipFill rotWithShape="1">
          <a:blip r:embed="rId3"/>
          <a:srcRect l="2931" r="60888"/>
          <a:stretch/>
        </p:blipFill>
        <p:spPr>
          <a:xfrm>
            <a:off x="2714468" y="3538594"/>
            <a:ext cx="363713" cy="647461"/>
          </a:xfrm>
          <a:prstGeom prst="rect">
            <a:avLst/>
          </a:prstGeom>
        </p:spPr>
      </p:pic>
      <p:pic>
        <p:nvPicPr>
          <p:cNvPr id="16" name="3 Layout"/>
          <p:cNvPicPr>
            <a:picLocks noChangeAspect="1"/>
          </p:cNvPicPr>
          <p:nvPr/>
        </p:nvPicPr>
        <p:blipFill rotWithShape="1">
          <a:blip r:embed="rId3"/>
          <a:srcRect l="36944" r="2272" b="69429"/>
          <a:stretch/>
        </p:blipFill>
        <p:spPr>
          <a:xfrm>
            <a:off x="2729933" y="4208198"/>
            <a:ext cx="593368" cy="192211"/>
          </a:xfrm>
          <a:prstGeom prst="rect">
            <a:avLst/>
          </a:prstGeom>
        </p:spPr>
      </p:pic>
      <p:pic>
        <p:nvPicPr>
          <p:cNvPr id="24" name="4 Nulstil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2636" y="5318642"/>
            <a:ext cx="547241" cy="197798"/>
          </a:xfrm>
          <a:prstGeom prst="rect">
            <a:avLst/>
          </a:prstGeom>
        </p:spPr>
      </p:pic>
      <p:pic>
        <p:nvPicPr>
          <p:cNvPr id="5" name="5 Indsæt billede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5716" y="2075087"/>
            <a:ext cx="262151" cy="256054"/>
          </a:xfrm>
          <a:prstGeom prst="rect">
            <a:avLst/>
          </a:prstGeom>
        </p:spPr>
      </p:pic>
      <p:pic>
        <p:nvPicPr>
          <p:cNvPr id="23" name="6 Beskær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06348" y="2748409"/>
            <a:ext cx="337400" cy="321707"/>
          </a:xfrm>
          <a:prstGeom prst="rect">
            <a:avLst/>
          </a:prstGeom>
        </p:spPr>
      </p:pic>
      <p:pic>
        <p:nvPicPr>
          <p:cNvPr id="2" name="7 Skalér billede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4053" y="3242399"/>
            <a:ext cx="359695" cy="335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6377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3142-7FE7-4EF8-B466-D86333C2DC18}" type="datetime1">
              <a:rPr lang="da-DK" smtClean="0"/>
              <a:t>12-12-2022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2514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C8C3E4E-BBDD-48E9-8B71-E6059F11396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4452CA0-426F-4CB6-9FD6-95786A854BFF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0" y="0"/>
            <a:ext cx="12192000" cy="6858000"/>
          </a:xfrm>
        </p:spPr>
        <p:txBody>
          <a:bodyPr lIns="0" tIns="162000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a-DK"/>
              <a:t>Marker baggrund for indsætte billede</a:t>
            </a:r>
            <a:endParaRPr lang="da-DK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443C751-657A-44C9-873F-498B6CC2FDE1}"/>
              </a:ext>
            </a:extLst>
          </p:cNvPr>
          <p:cNvSpPr/>
          <p:nvPr/>
        </p:nvSpPr>
        <p:spPr>
          <a:xfrm>
            <a:off x="431611" y="0"/>
            <a:ext cx="11331764" cy="262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2FE88B3-205D-4832-9530-76BB01F7081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4399" y="0"/>
            <a:ext cx="11328976" cy="262800"/>
          </a:xfrm>
          <a:solidFill>
            <a:schemeClr val="accent3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accent3"/>
                </a:solidFill>
              </a:defRPr>
            </a:lvl1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143200" cy="1609200"/>
          </a:xfrm>
        </p:spPr>
        <p:txBody>
          <a:bodyPr anchor="ctr" anchorCtr="0"/>
          <a:lstStyle>
            <a:lvl1pPr algn="l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492" y="4446000"/>
            <a:ext cx="8143200" cy="1655762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>
                <a:solidFill>
                  <a:schemeClr val="bg1"/>
                </a:solidFill>
              </a:defRPr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4" name="Date_DateCustomA"/>
          <p:cNvSpPr>
            <a:spLocks noGrp="1"/>
          </p:cNvSpPr>
          <p:nvPr>
            <p:ph type="dt" sz="half" idx="10"/>
          </p:nvPr>
        </p:nvSpPr>
        <p:spPr>
          <a:xfrm>
            <a:off x="9198001" y="805417"/>
            <a:ext cx="2559600" cy="115200"/>
          </a:xfrm>
        </p:spPr>
        <p:txBody>
          <a:bodyPr/>
          <a:lstStyle>
            <a:lvl1pPr marL="0" indent="0" algn="r">
              <a:buNone/>
              <a:defRPr sz="950" b="0">
                <a:solidFill>
                  <a:schemeClr val="bg1"/>
                </a:solidFill>
              </a:defRPr>
            </a:lvl1pPr>
          </a:lstStyle>
          <a:p>
            <a:fld id="{F45F932D-538A-42B2-8E79-3536B4724426}" type="datetime1">
              <a:rPr lang="da-DK" smtClean="0"/>
              <a:t>12-12-2022</a:t>
            </a:fld>
            <a:endParaRPr lang="da-DK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651556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950">
                <a:solidFill>
                  <a:schemeClr val="bg1"/>
                </a:solidFill>
              </a:defRPr>
            </a:lvl1pPr>
            <a:lvl2pPr marL="216000" indent="0">
              <a:buNone/>
              <a:defRPr sz="950"/>
            </a:lvl2pPr>
            <a:lvl3pPr>
              <a:buNone/>
              <a:defRPr sz="950"/>
            </a:lvl3pPr>
            <a:lvl4pPr>
              <a:buNone/>
              <a:defRPr sz="950"/>
            </a:lvl4pPr>
            <a:lvl5pPr>
              <a:buNone/>
              <a:defRPr sz="950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497694"/>
            <a:ext cx="2559600" cy="115200"/>
          </a:xfrm>
        </p:spPr>
        <p:txBody>
          <a:bodyPr/>
          <a:lstStyle>
            <a:lvl1pPr marL="0" indent="0" algn="r">
              <a:buNone/>
              <a:defRPr sz="950" b="1">
                <a:solidFill>
                  <a:schemeClr val="bg1"/>
                </a:solidFill>
              </a:defRPr>
            </a:lvl1pPr>
            <a:lvl2pPr marL="216000" indent="0">
              <a:buNone/>
              <a:defRPr sz="950"/>
            </a:lvl2pPr>
            <a:lvl3pPr>
              <a:buNone/>
              <a:defRPr sz="950"/>
            </a:lvl3pPr>
            <a:lvl4pPr>
              <a:buNone/>
              <a:defRPr sz="950"/>
            </a:lvl4pPr>
            <a:lvl5pPr>
              <a:buNone/>
              <a:defRPr sz="950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13" name="FLD_PresentationTitle" hidden="1">
            <a:extLst>
              <a:ext uri="{FF2B5EF4-FFF2-40B4-BE49-F238E27FC236}">
                <a16:creationId xmlns:a16="http://schemas.microsoft.com/office/drawing/2014/main" id="{C123D1A9-0767-483A-8225-65459EFEC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endParaRPr lang="da-DK"/>
          </a:p>
        </p:txBody>
      </p:sp>
      <p:sp>
        <p:nvSpPr>
          <p:cNvPr id="14" name="Slide Number Placeholder 5" hidden="1">
            <a:extLst>
              <a:ext uri="{FF2B5EF4-FFF2-40B4-BE49-F238E27FC236}">
                <a16:creationId xmlns:a16="http://schemas.microsoft.com/office/drawing/2014/main" id="{79797EBF-36A9-4B7E-9F87-8907DC9CB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77369"/>
            <a:ext cx="0" cy="0"/>
          </a:xfrm>
        </p:spPr>
        <p:txBody>
          <a:bodyPr/>
          <a:lstStyle>
            <a:lvl1pPr algn="l">
              <a:defRPr sz="100">
                <a:solidFill>
                  <a:schemeClr val="bg1"/>
                </a:solidFill>
              </a:defRPr>
            </a:lvl1pPr>
          </a:lstStyle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20" name="Text Placeholder 8">
            <a:extLst>
              <a:ext uri="{FF2B5EF4-FFF2-40B4-BE49-F238E27FC236}">
                <a16:creationId xmlns:a16="http://schemas.microsoft.com/office/drawing/2014/main" id="{E6FBC98D-49B7-4509-923D-45CFDF8C5A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4399" y="6595200"/>
            <a:ext cx="11328976" cy="2628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 sz="100">
                <a:solidFill>
                  <a:schemeClr val="tx2"/>
                </a:solidFill>
              </a:defRPr>
            </a:lvl1pPr>
          </a:lstStyle>
          <a:p>
            <a:pPr lvl="0"/>
            <a:r>
              <a:rPr lang="da-DK" smtClean="0"/>
              <a:t>Rediger typografien i masterens</a:t>
            </a:r>
          </a:p>
        </p:txBody>
      </p:sp>
      <p:pic>
        <p:nvPicPr>
          <p:cNvPr id="2050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8" t="33957" b="33022"/>
          <a:stretch/>
        </p:blipFill>
        <p:spPr bwMode="auto">
          <a:xfrm>
            <a:off x="210618" y="361741"/>
            <a:ext cx="3794937" cy="58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4064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1" y="2051999"/>
            <a:ext cx="8748000" cy="3761995"/>
          </a:xfrm>
        </p:spPr>
        <p:txBody>
          <a:bodyPr/>
          <a:lstStyle/>
          <a:p>
            <a:pPr lvl="0"/>
            <a:r>
              <a:rPr lang="da-DK" noProof="0" smtClean="0"/>
              <a:t>Rediger typografien i masterens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C2B7861F-B29C-43E3-B73E-4181BB8C12E1}" type="datetime1">
              <a:rPr lang="da-DK" smtClean="0"/>
              <a:t>12-12-2022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1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B47D0394-8450-48E0-A2F6-94FDD27F6829}"/>
              </a:ext>
            </a:extLst>
          </p:cNvPr>
          <p:cNvSpPr/>
          <p:nvPr/>
        </p:nvSpPr>
        <p:spPr>
          <a:xfrm>
            <a:off x="427121" y="2046514"/>
            <a:ext cx="11337758" cy="376199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CE6BEE09-5A9E-4EAA-98FA-EDC36D17FA3D}"/>
              </a:ext>
            </a:extLst>
          </p:cNvPr>
          <p:cNvSpPr/>
          <p:nvPr/>
        </p:nvSpPr>
        <p:spPr>
          <a:xfrm>
            <a:off x="427121" y="617429"/>
            <a:ext cx="11337758" cy="61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F6953E9D-48F1-4357-9744-F7244863C59D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1" y="988154"/>
            <a:ext cx="11337758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89315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1999"/>
            <a:ext cx="5487678" cy="3761995"/>
          </a:xfrm>
        </p:spPr>
        <p:txBody>
          <a:bodyPr/>
          <a:lstStyle/>
          <a:p>
            <a:pPr lvl="0"/>
            <a:r>
              <a:rPr lang="da-DK" noProof="0" smtClean="0"/>
              <a:t>Rediger typografien i masterens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1" y="988154"/>
            <a:ext cx="11337758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B91A6608-7D3E-4593-BB31-B40A60FDA8A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277202" y="2051999"/>
            <a:ext cx="5480398" cy="3761995"/>
          </a:xfrm>
        </p:spPr>
        <p:txBody>
          <a:bodyPr/>
          <a:lstStyle/>
          <a:p>
            <a:pPr lvl="0"/>
            <a:r>
              <a:rPr lang="da-DK" noProof="0" smtClean="0"/>
              <a:t>Rediger typografien i masterens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6FF08774-C93E-4FA8-9CF6-8A28A6330EA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1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3B1BAB41-9B89-4DAB-AC95-398DF9CCB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06644EC0-E917-44C1-B5C4-759F01281C24}" type="datetime1">
              <a:rPr lang="da-DK" smtClean="0"/>
              <a:t>12-12-2022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91275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9ADD05-CB26-41BC-BADE-66930D04AFF3}"/>
              </a:ext>
            </a:extLst>
          </p:cNvPr>
          <p:cNvSpPr/>
          <p:nvPr/>
        </p:nvSpPr>
        <p:spPr>
          <a:xfrm>
            <a:off x="0" y="0"/>
            <a:ext cx="5914792" cy="685799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4801" y="2051999"/>
            <a:ext cx="5482798" cy="3761995"/>
          </a:xfrm>
        </p:spPr>
        <p:txBody>
          <a:bodyPr/>
          <a:lstStyle/>
          <a:p>
            <a:pPr lvl="0"/>
            <a:r>
              <a:rPr lang="da-DK" noProof="0" smtClean="0"/>
              <a:t>Rediger typografien i masterens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264C4D93-7B27-4019-925E-9DB35D7C3D8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6274800" y="1024142"/>
            <a:ext cx="5482791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B2ED1E1-EDDB-4615-B974-BB35C69400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7038" y="628650"/>
            <a:ext cx="5127625" cy="5185344"/>
          </a:xfrm>
        </p:spPr>
        <p:txBody>
          <a:bodyPr/>
          <a:lstStyle>
            <a:lvl1pPr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buNone/>
              <a:defRPr>
                <a:solidFill>
                  <a:schemeClr val="bg1"/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  <a:lvl7pPr>
              <a:defRPr>
                <a:solidFill>
                  <a:schemeClr val="bg1"/>
                </a:solidFill>
              </a:defRPr>
            </a:lvl7pPr>
            <a:lvl8pPr>
              <a:defRPr>
                <a:solidFill>
                  <a:schemeClr val="bg1"/>
                </a:solidFill>
              </a:defRPr>
            </a:lvl8pPr>
            <a:lvl9pPr>
              <a:defRPr>
                <a:solidFill>
                  <a:schemeClr val="bg1"/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20" name="Title Placeholder 1">
            <a:extLst>
              <a:ext uri="{FF2B5EF4-FFF2-40B4-BE49-F238E27FC236}">
                <a16:creationId xmlns:a16="http://schemas.microsoft.com/office/drawing/2014/main" id="{3944CFDE-3736-4D22-A73D-5C4C944F0F2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274800" y="617429"/>
            <a:ext cx="5485200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22" name="Date_DateCustomA" hidden="1">
            <a:extLst>
              <a:ext uri="{FF2B5EF4-FFF2-40B4-BE49-F238E27FC236}">
                <a16:creationId xmlns:a16="http://schemas.microsoft.com/office/drawing/2014/main" id="{F0CBB1BF-508B-4620-B53A-E34B60BA74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73CCC7DE-BC2C-4378-B249-B340A864C8BC}" type="datetime1">
              <a:rPr lang="da-DK" smtClean="0"/>
              <a:t>12-12-2022</a:t>
            </a:fld>
            <a:endParaRPr lang="da-DK"/>
          </a:p>
        </p:txBody>
      </p:sp>
      <p:pic>
        <p:nvPicPr>
          <p:cNvPr id="4098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34" y="5820189"/>
            <a:ext cx="2000761" cy="8901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89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indhold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1" y="2051999"/>
            <a:ext cx="7420879" cy="3761995"/>
          </a:xfrm>
        </p:spPr>
        <p:txBody>
          <a:bodyPr/>
          <a:lstStyle/>
          <a:p>
            <a:pPr lvl="0"/>
            <a:r>
              <a:rPr lang="da-DK" noProof="0" smtClean="0"/>
              <a:t>Rediger typografien i masterens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41DBED25-9FCF-4042-BE7C-9B92A9FF8C99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1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28" name="Text Placeholder 20">
            <a:extLst>
              <a:ext uri="{FF2B5EF4-FFF2-40B4-BE49-F238E27FC236}">
                <a16:creationId xmlns:a16="http://schemas.microsoft.com/office/drawing/2014/main" id="{F5C50BA5-F381-447A-A5C2-DE11561DBB2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8000" y="2051998"/>
            <a:ext cx="3549597" cy="1607495"/>
          </a:xfrm>
          <a:solidFill>
            <a:schemeClr val="tx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4400" b="1">
                <a:solidFill>
                  <a:schemeClr val="bg1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56%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Date_DateCustomA" hidden="1">
            <a:extLst>
              <a:ext uri="{FF2B5EF4-FFF2-40B4-BE49-F238E27FC236}">
                <a16:creationId xmlns:a16="http://schemas.microsoft.com/office/drawing/2014/main" id="{D3897813-E321-452C-B280-9AE7127C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FD54123A-2B59-44BF-AF8D-CC4441A348DA}" type="datetime1">
              <a:rPr lang="da-DK" smtClean="0"/>
              <a:t>12-12-2022</a:t>
            </a:fld>
            <a:endParaRPr lang="da-DK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8D0F0542-3174-4669-BF1C-AC0ADE13A9E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1" y="988154"/>
            <a:ext cx="11337758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  <p:sp>
        <p:nvSpPr>
          <p:cNvPr id="12" name="Text Placeholder 20">
            <a:extLst>
              <a:ext uri="{FF2B5EF4-FFF2-40B4-BE49-F238E27FC236}">
                <a16:creationId xmlns:a16="http://schemas.microsoft.com/office/drawing/2014/main" id="{5C262016-37C5-41B6-8FC4-E5614F7A543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208000" y="3853148"/>
            <a:ext cx="3549597" cy="1607495"/>
          </a:xfrm>
          <a:solidFill>
            <a:schemeClr val="accent2"/>
          </a:solidFill>
        </p:spPr>
        <p:txBody>
          <a:bodyPr lIns="216000" tIns="216000" rIns="216000" bIns="216000"/>
          <a:lstStyle>
            <a:lvl1pPr marL="0" indent="0">
              <a:buClr>
                <a:schemeClr val="bg1"/>
              </a:buClr>
              <a:buFont typeface="Calibri" panose="020F0502020204030204" pitchFamily="34" charset="0"/>
              <a:buChar char="​"/>
              <a:defRPr sz="1600" b="0">
                <a:solidFill>
                  <a:schemeClr val="tx2"/>
                </a:solidFill>
              </a:defRPr>
            </a:lvl1pPr>
            <a:lvl2pPr marL="0" indent="0">
              <a:buClr>
                <a:schemeClr val="bg1"/>
              </a:buClr>
              <a:buFont typeface="Calibri" panose="020F0502020204030204" pitchFamily="34" charset="0"/>
              <a:buChar char="​"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smtClean="0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1476935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, indhold og bille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FE571E61-9BE6-4D21-93C5-55BB00D16155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6274800" y="0"/>
            <a:ext cx="5917200" cy="6858000"/>
          </a:xfrm>
          <a:solidFill>
            <a:schemeClr val="bg2"/>
          </a:solidFill>
        </p:spPr>
        <p:txBody>
          <a:bodyPr tIns="648000" anchor="ctr" anchorCtr="0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ikon for at indsætte billede</a:t>
            </a:r>
            <a:endParaRPr lang="da-D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122" y="2051999"/>
            <a:ext cx="5487678" cy="3761995"/>
          </a:xfrm>
        </p:spPr>
        <p:txBody>
          <a:bodyPr/>
          <a:lstStyle/>
          <a:p>
            <a:pPr lvl="0"/>
            <a:r>
              <a:rPr lang="da-DK" noProof="0" smtClean="0"/>
              <a:t>Rediger typografien i masterens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  <a:endParaRPr lang="da-DK" noProof="0" dirty="0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19" name="Title Placeholder 1">
            <a:extLst>
              <a:ext uri="{FF2B5EF4-FFF2-40B4-BE49-F238E27FC236}">
                <a16:creationId xmlns:a16="http://schemas.microsoft.com/office/drawing/2014/main" id="{938FB493-B08C-476B-B49E-C8AD993273C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27122" y="617429"/>
            <a:ext cx="5487670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21" name="Date_DateCustomA" hidden="1">
            <a:extLst>
              <a:ext uri="{FF2B5EF4-FFF2-40B4-BE49-F238E27FC236}">
                <a16:creationId xmlns:a16="http://schemas.microsoft.com/office/drawing/2014/main" id="{CF23EAF1-C319-4D2A-8C45-7DFF9A3BB6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806B7278-4B02-4E98-983A-5F8E5FAA02CA}" type="datetime1">
              <a:rPr lang="da-DK" smtClean="0"/>
              <a:t>12-12-2022</a:t>
            </a:fld>
            <a:endParaRPr lang="da-DK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334133B0-3967-4329-B503-D07DB7228048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427121" y="988154"/>
            <a:ext cx="5487670" cy="352454"/>
          </a:xfrm>
        </p:spPr>
        <p:txBody>
          <a:bodyPr/>
          <a:lstStyle>
            <a:lvl1pPr marL="0" indent="0" algn="l">
              <a:spcBef>
                <a:spcPts val="0"/>
              </a:spcBef>
              <a:buFont typeface="Arial" panose="020B0604020202020204" pitchFamily="34" charset="0"/>
              <a:buChar char="​"/>
              <a:defRPr sz="2000"/>
            </a:lvl1pPr>
            <a:lvl2pPr marL="800100" indent="-342900" algn="l">
              <a:buFont typeface="Arial" panose="020B0604020202020204" pitchFamily="34" charset="0"/>
              <a:buChar char="•"/>
              <a:defRPr sz="2000"/>
            </a:lvl2pPr>
            <a:lvl3pPr marL="1200150" indent="-285750" algn="l">
              <a:buFont typeface="Arial" panose="020B0604020202020204" pitchFamily="34" charset="0"/>
              <a:buChar char="•"/>
              <a:defRPr sz="2000"/>
            </a:lvl3pPr>
            <a:lvl4pPr marL="1657350" indent="-285750" algn="l">
              <a:buFont typeface="Arial" panose="020B0604020202020204" pitchFamily="34" charset="0"/>
              <a:buChar char="•"/>
              <a:defRPr sz="2000"/>
            </a:lvl4pPr>
            <a:lvl5pPr marL="2114550" indent="-285750" algn="l">
              <a:buFont typeface="Arial" panose="020B0604020202020204" pitchFamily="34" charset="0"/>
              <a:buChar char="•"/>
              <a:defRPr sz="2000"/>
            </a:lvl5pPr>
            <a:lvl6pPr marL="2571750" indent="-285750" algn="l">
              <a:buFont typeface="Arial" panose="020B0604020202020204" pitchFamily="34" charset="0"/>
              <a:buChar char="•"/>
              <a:defRPr sz="2000"/>
            </a:lvl6pPr>
            <a:lvl7pPr marL="3028950" indent="-285750" algn="l">
              <a:buFont typeface="Arial" panose="020B0604020202020204" pitchFamily="34" charset="0"/>
              <a:buChar char="•"/>
              <a:defRPr sz="2000"/>
            </a:lvl7pPr>
            <a:lvl8pPr marL="3486150" indent="-285750" algn="l">
              <a:buFont typeface="Arial" panose="020B0604020202020204" pitchFamily="34" charset="0"/>
              <a:buChar char="•"/>
              <a:defRPr sz="2000"/>
            </a:lvl8pPr>
            <a:lvl9pPr marL="3943350" indent="-285750" algn="l">
              <a:buFont typeface="Arial" panose="020B0604020202020204" pitchFamily="34" charset="0"/>
              <a:buChar char="•"/>
              <a:defRPr sz="2000"/>
            </a:lvl9pPr>
          </a:lstStyle>
          <a:p>
            <a:r>
              <a:rPr lang="da-DK" smtClean="0"/>
              <a:t>Klik for at redigere undertiteltypografien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16507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kti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00E2174-B641-49F1-B88A-78B3D5337C9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2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4" name="Date_DateCustomA" hidden="1"/>
          <p:cNvSpPr>
            <a:spLocks noGrp="1"/>
          </p:cNvSpPr>
          <p:nvPr>
            <p:ph type="dt" sz="half" idx="10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 b="0">
                <a:noFill/>
              </a:defRPr>
            </a:lvl1pPr>
          </a:lstStyle>
          <a:p>
            <a:fld id="{6BBF453A-5D8E-4C28-A0B1-9B7605AAF3E2}" type="datetime1">
              <a:rPr lang="da-DK" smtClean="0"/>
              <a:t>12-12-2022</a:t>
            </a:fld>
            <a:endParaRPr lang="da-DK"/>
          </a:p>
        </p:txBody>
      </p:sp>
      <p:sp>
        <p:nvSpPr>
          <p:cNvPr id="5" name="FLD_PresentationTitle" hidden="1"/>
          <p:cNvSpPr>
            <a:spLocks noGrp="1"/>
          </p:cNvSpPr>
          <p:nvPr>
            <p:ph type="ftr" sz="quarter" idx="11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endParaRPr lang="da-DK"/>
          </a:p>
        </p:txBody>
      </p:sp>
      <p:sp>
        <p:nvSpPr>
          <p:cNvPr id="6" name="Slide Number Placeholder 5" hidden="1"/>
          <p:cNvSpPr>
            <a:spLocks noGrp="1"/>
          </p:cNvSpPr>
          <p:nvPr>
            <p:ph type="sldNum" sz="quarter" idx="12"/>
          </p:nvPr>
        </p:nvSpPr>
        <p:spPr>
          <a:xfrm>
            <a:off x="0" y="7224417"/>
            <a:ext cx="0" cy="0"/>
          </a:xfrm>
        </p:spPr>
        <p:txBody>
          <a:bodyPr/>
          <a:lstStyle>
            <a:lvl1pPr algn="l">
              <a:defRPr sz="100">
                <a:noFill/>
              </a:defRPr>
            </a:lvl1pPr>
          </a:lstStyle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61557C-824F-41F9-87B9-A19D054280EB}"/>
              </a:ext>
            </a:extLst>
          </p:cNvPr>
          <p:cNvSpPr/>
          <p:nvPr/>
        </p:nvSpPr>
        <p:spPr>
          <a:xfrm>
            <a:off x="431611" y="6595200"/>
            <a:ext cx="11331764" cy="262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0F42AC1B-CBBF-4818-BF42-954F2EDF7F0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198000" y="581716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950">
                <a:solidFill>
                  <a:schemeClr val="bg1"/>
                </a:solidFill>
              </a:defRPr>
            </a:lvl1pPr>
            <a:lvl2pPr marL="216000" indent="0">
              <a:buNone/>
              <a:defRPr sz="950"/>
            </a:lvl2pPr>
            <a:lvl3pPr>
              <a:buNone/>
              <a:defRPr sz="950"/>
            </a:lvl3pPr>
            <a:lvl4pPr>
              <a:buNone/>
              <a:defRPr sz="950"/>
            </a:lvl4pPr>
            <a:lvl5pPr>
              <a:buNone/>
              <a:defRPr sz="950"/>
            </a:lvl5pPr>
          </a:lstStyle>
          <a:p>
            <a:pPr lvl="0"/>
            <a:r>
              <a:rPr lang="da-DK" dirty="0"/>
              <a:t>Medarbejdertitel</a:t>
            </a:r>
          </a:p>
        </p:txBody>
      </p:sp>
      <p:sp>
        <p:nvSpPr>
          <p:cNvPr id="28" name="Text Placeholder 26">
            <a:extLst>
              <a:ext uri="{FF2B5EF4-FFF2-40B4-BE49-F238E27FC236}">
                <a16:creationId xmlns:a16="http://schemas.microsoft.com/office/drawing/2014/main" id="{E0607893-D19A-4D4E-A1A9-C9DCC253B67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198000" y="5663299"/>
            <a:ext cx="2559600" cy="115200"/>
          </a:xfrm>
        </p:spPr>
        <p:txBody>
          <a:bodyPr/>
          <a:lstStyle>
            <a:lvl1pPr marL="0" indent="0" algn="r">
              <a:buNone/>
              <a:defRPr sz="950" b="1">
                <a:solidFill>
                  <a:schemeClr val="bg1"/>
                </a:solidFill>
              </a:defRPr>
            </a:lvl1pPr>
            <a:lvl2pPr marL="216000" indent="0">
              <a:buNone/>
              <a:defRPr sz="950"/>
            </a:lvl2pPr>
            <a:lvl3pPr>
              <a:buNone/>
              <a:defRPr sz="950"/>
            </a:lvl3pPr>
            <a:lvl4pPr>
              <a:buNone/>
              <a:defRPr sz="950"/>
            </a:lvl4pPr>
            <a:lvl5pPr>
              <a:buNone/>
              <a:defRPr sz="950"/>
            </a:lvl5pPr>
          </a:lstStyle>
          <a:p>
            <a:pPr lvl="0"/>
            <a:r>
              <a:rPr lang="da-DK" dirty="0"/>
              <a:t>Navn Navnesen</a:t>
            </a:r>
          </a:p>
        </p:txBody>
      </p:sp>
      <p:sp>
        <p:nvSpPr>
          <p:cNvPr id="30" name="Text Placeholder 26">
            <a:extLst>
              <a:ext uri="{FF2B5EF4-FFF2-40B4-BE49-F238E27FC236}">
                <a16:creationId xmlns:a16="http://schemas.microsoft.com/office/drawing/2014/main" id="{90B67A7E-F8AD-4501-B3ED-7DF56BC1895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98000" y="6093771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950">
                <a:solidFill>
                  <a:schemeClr val="bg1"/>
                </a:solidFill>
              </a:defRPr>
            </a:lvl1pPr>
            <a:lvl2pPr marL="216000" indent="0">
              <a:buNone/>
              <a:defRPr sz="950"/>
            </a:lvl2pPr>
            <a:lvl3pPr>
              <a:buNone/>
              <a:defRPr sz="950"/>
            </a:lvl3pPr>
            <a:lvl4pPr>
              <a:buNone/>
              <a:defRPr sz="950"/>
            </a:lvl4pPr>
            <a:lvl5pPr>
              <a:buNone/>
              <a:defRPr sz="950"/>
            </a:lvl5pPr>
          </a:lstStyle>
          <a:p>
            <a:pPr lvl="0"/>
            <a:r>
              <a:rPr lang="da-DK" dirty="0"/>
              <a:t>Navn.navnesen@bm.dk</a:t>
            </a:r>
          </a:p>
        </p:txBody>
      </p:sp>
      <p:sp>
        <p:nvSpPr>
          <p:cNvPr id="31" name="Text Placeholder 26">
            <a:extLst>
              <a:ext uri="{FF2B5EF4-FFF2-40B4-BE49-F238E27FC236}">
                <a16:creationId xmlns:a16="http://schemas.microsoft.com/office/drawing/2014/main" id="{33219B6C-E56F-40C7-AC30-BCA5E6900E7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98000" y="6229285"/>
            <a:ext cx="2559600" cy="115200"/>
          </a:xfrm>
        </p:spPr>
        <p:txBody>
          <a:bodyPr anchor="ctr" anchorCtr="0"/>
          <a:lstStyle>
            <a:lvl1pPr marL="0" indent="0" algn="r">
              <a:buNone/>
              <a:defRPr sz="950">
                <a:solidFill>
                  <a:schemeClr val="bg1"/>
                </a:solidFill>
              </a:defRPr>
            </a:lvl1pPr>
            <a:lvl2pPr marL="216000" indent="0">
              <a:buNone/>
              <a:defRPr sz="950"/>
            </a:lvl2pPr>
            <a:lvl3pPr>
              <a:buNone/>
              <a:defRPr sz="950"/>
            </a:lvl3pPr>
            <a:lvl4pPr>
              <a:buNone/>
              <a:defRPr sz="950"/>
            </a:lvl4pPr>
            <a:lvl5pPr>
              <a:buNone/>
              <a:defRPr sz="950"/>
            </a:lvl5pPr>
          </a:lstStyle>
          <a:p>
            <a:pPr lvl="0"/>
            <a:r>
              <a:rPr lang="da-DK" dirty="0"/>
              <a:t>+45 2345 3456</a:t>
            </a:r>
          </a:p>
        </p:txBody>
      </p:sp>
      <p:pic>
        <p:nvPicPr>
          <p:cNvPr id="14" name="Picture 2" descr="C:\Users\ibl\Desktop\PP skabelon\LOGOER\Det Nationale Forskingscenter for Arbejdsmiljo_NEG_RGB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5" t="33957" b="33022"/>
          <a:stretch/>
        </p:blipFill>
        <p:spPr bwMode="auto">
          <a:xfrm>
            <a:off x="162491" y="5976424"/>
            <a:ext cx="3843064" cy="587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1781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lede blå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">
            <a:extLst>
              <a:ext uri="{FF2B5EF4-FFF2-40B4-BE49-F238E27FC236}">
                <a16:creationId xmlns:a16="http://schemas.microsoft.com/office/drawing/2014/main" id="{02E20981-DA76-4348-8061-6D994FFD98BB}"/>
              </a:ext>
            </a:extLst>
          </p:cNvPr>
          <p:cNvSpPr>
            <a:spLocks noGrp="1"/>
          </p:cNvSpPr>
          <p:nvPr>
            <p:ph type="pic" idx="15" hasCustomPrompt="1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tIns="1620000" anchor="t" anchorCtr="0"/>
          <a:lstStyle>
            <a:lvl1pPr marL="0" marR="0" indent="0" algn="ctr" defTabSz="9144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104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SzTx/>
              <a:buFont typeface="Verdana" panose="020B0604030504040204" pitchFamily="34" charset="0"/>
              <a:buNone/>
              <a:tabLst/>
              <a:defRPr/>
            </a:pPr>
            <a:r>
              <a:rPr lang="da-DK" noProof="0"/>
              <a:t>Marker baggrund for at indsætte billede</a:t>
            </a:r>
            <a:endParaRPr lang="da-DK" noProof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4800" y="2462526"/>
            <a:ext cx="10082402" cy="1609200"/>
          </a:xfrm>
        </p:spPr>
        <p:txBody>
          <a:bodyPr anchor="ctr" anchorCtr="0"/>
          <a:lstStyle>
            <a:lvl1pPr algn="ctr">
              <a:lnSpc>
                <a:spcPct val="100000"/>
              </a:lnSpc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3" name="FLD_PresentationTitle">
            <a:extLst>
              <a:ext uri="{FF2B5EF4-FFF2-40B4-BE49-F238E27FC236}">
                <a16:creationId xmlns:a16="http://schemas.microsoft.com/office/drawing/2014/main" id="{63D5B0E7-3D1F-42FA-ABF0-9019A7930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05279" y="6321067"/>
            <a:ext cx="2559600" cy="180000"/>
          </a:xfrm>
        </p:spPr>
        <p:txBody>
          <a:bodyPr/>
          <a:lstStyle/>
          <a:p>
            <a:endParaRPr lang="da-DK"/>
          </a:p>
        </p:txBody>
      </p:sp>
      <p:sp>
        <p:nvSpPr>
          <p:cNvPr id="34" name="Slide Number Placeholder 5">
            <a:extLst>
              <a:ext uri="{FF2B5EF4-FFF2-40B4-BE49-F238E27FC236}">
                <a16:creationId xmlns:a16="http://schemas.microsoft.com/office/drawing/2014/main" id="{CBFEA6B7-9380-4434-8E44-527B3CEEF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05280" y="6434418"/>
            <a:ext cx="2559600" cy="180000"/>
          </a:xfrm>
        </p:spPr>
        <p:txBody>
          <a:bodyPr/>
          <a:lstStyle/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37" name="Date_DateCustomA" hidden="1">
            <a:extLst>
              <a:ext uri="{FF2B5EF4-FFF2-40B4-BE49-F238E27FC236}">
                <a16:creationId xmlns:a16="http://schemas.microsoft.com/office/drawing/2014/main" id="{8BE199B1-A553-43EF-83DF-C1211EC63C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7058361"/>
            <a:ext cx="0" cy="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7A899657-1F2E-4304-907D-74C911EB3076}" type="datetime1">
              <a:rPr lang="da-DK" smtClean="0"/>
              <a:t>12-12-2022</a:t>
            </a:fld>
            <a:endParaRPr lang="da-DK"/>
          </a:p>
        </p:txBody>
      </p:sp>
      <p:pic>
        <p:nvPicPr>
          <p:cNvPr id="11" name="Picture 3" descr="C:\Users\ibl\Desktop\PP skabelon\LOGOER\Det Nationale Forskingscenter for Arbejdsmiljo_POS_RG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60" y="5939161"/>
            <a:ext cx="1675729" cy="745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068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1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427121" y="617429"/>
            <a:ext cx="11332879" cy="35245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427121" y="2051999"/>
            <a:ext cx="11332879" cy="3761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6</a:t>
            </a:r>
          </a:p>
          <a:p>
            <a:pPr lvl="6"/>
            <a:r>
              <a:rPr lang="en-GB" noProof="0" dirty="0"/>
              <a:t>7</a:t>
            </a:r>
          </a:p>
          <a:p>
            <a:pPr lvl="7"/>
            <a:r>
              <a:rPr lang="en-GB" noProof="0" dirty="0"/>
              <a:t>8</a:t>
            </a:r>
          </a:p>
          <a:p>
            <a:pPr lvl="8"/>
            <a:r>
              <a:rPr lang="en-GB" noProof="0" dirty="0"/>
              <a:t>9</a:t>
            </a:r>
          </a:p>
        </p:txBody>
      </p:sp>
      <p:sp>
        <p:nvSpPr>
          <p:cNvPr id="4" name="Date_DateCustomA"/>
          <p:cNvSpPr>
            <a:spLocks noGrp="1"/>
          </p:cNvSpPr>
          <p:nvPr>
            <p:ph type="dt" sz="half" idx="2"/>
          </p:nvPr>
        </p:nvSpPr>
        <p:spPr>
          <a:xfrm>
            <a:off x="0" y="7219218"/>
            <a:ext cx="2401755" cy="18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73195F6-B6CF-49F3-84AE-85E861C264CC}" type="datetime1">
              <a:rPr lang="da-DK" smtClean="0"/>
              <a:t>12-12-2022</a:t>
            </a:fld>
            <a:endParaRPr lang="da-DK"/>
          </a:p>
        </p:txBody>
      </p:sp>
      <p:sp>
        <p:nvSpPr>
          <p:cNvPr id="5" name="FLD_PresentationTitle"/>
          <p:cNvSpPr>
            <a:spLocks noGrp="1"/>
          </p:cNvSpPr>
          <p:nvPr>
            <p:ph type="ftr" sz="quarter" idx="3"/>
            <p:custDataLst>
              <p:tags r:id="rId18"/>
            </p:custDataLst>
          </p:nvPr>
        </p:nvSpPr>
        <p:spPr>
          <a:xfrm>
            <a:off x="9171708" y="6387715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5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9"/>
            </p:custDataLst>
          </p:nvPr>
        </p:nvSpPr>
        <p:spPr>
          <a:xfrm>
            <a:off x="9171709" y="6501066"/>
            <a:ext cx="2588291" cy="11335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marL="0" indent="0" algn="r">
              <a:buNone/>
              <a:defRPr sz="5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fld id="{AE599C8E-8186-419D-90F1-57FC453D7ADF}" type="slidenum">
              <a:rPr lang="da-DK" smtClean="0"/>
              <a:t>‹nr.›</a:t>
            </a:fld>
            <a:endParaRPr lang="da-DK"/>
          </a:p>
        </p:txBody>
      </p:sp>
      <p:sp>
        <p:nvSpPr>
          <p:cNvPr id="16" name="Freeform 5">
            <a:extLst>
              <a:ext uri="{FF2B5EF4-FFF2-40B4-BE49-F238E27FC236}">
                <a16:creationId xmlns:a16="http://schemas.microsoft.com/office/drawing/2014/main" id="{09A0974A-8F5C-4FD4-9E38-7D5A997486A5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F0EFE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6">
            <a:extLst>
              <a:ext uri="{FF2B5EF4-FFF2-40B4-BE49-F238E27FC236}">
                <a16:creationId xmlns:a16="http://schemas.microsoft.com/office/drawing/2014/main" id="{B3C8D39D-F11E-4185-A47B-8AC40BA1A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F0C239E8-9311-4B2C-A349-76443C49A633}"/>
              </a:ext>
            </a:extLst>
          </p:cNvPr>
          <p:cNvSpPr>
            <a:spLocks/>
          </p:cNvSpPr>
          <p:nvPr/>
        </p:nvSpPr>
        <p:spPr bwMode="auto">
          <a:xfrm>
            <a:off x="773113" y="7905750"/>
            <a:ext cx="0" cy="6858000"/>
          </a:xfrm>
          <a:custGeom>
            <a:avLst/>
            <a:gdLst>
              <a:gd name="T0" fmla="*/ 0 h 4320"/>
              <a:gd name="T1" fmla="*/ 4320 h 4320"/>
              <a:gd name="T2" fmla="*/ 0 h 4320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</a:cxnLst>
            <a:rect l="0" t="0" r="r" b="b"/>
            <a:pathLst>
              <a:path h="4320">
                <a:moveTo>
                  <a:pt x="0" y="0"/>
                </a:move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rgbClr val="00308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8">
            <a:extLst>
              <a:ext uri="{FF2B5EF4-FFF2-40B4-BE49-F238E27FC236}">
                <a16:creationId xmlns:a16="http://schemas.microsoft.com/office/drawing/2014/main" id="{CC4BACEA-3C6F-4AEA-ACDA-9297B63E3C7D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113" y="7905750"/>
            <a:ext cx="0" cy="6858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4" name="Picture 2" descr="C:\Users\ibl\Desktop\PP skabelon\LOGOER\Det Nationale Forskingscenter for Arbejdsmiljo.jpg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79" y="5939161"/>
            <a:ext cx="1716063" cy="763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49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104000"/>
        </a:lnSpc>
        <a:spcBef>
          <a:spcPct val="0"/>
        </a:spcBef>
        <a:buNone/>
        <a:defRPr sz="24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16000" indent="-216000" algn="l" defTabSz="914400" rtl="0" eaLnBrk="1" latinLnBrk="0" hangingPunct="1">
        <a:lnSpc>
          <a:spcPct val="104000"/>
        </a:lnSpc>
        <a:spcBef>
          <a:spcPts val="600"/>
        </a:spcBef>
        <a:spcAft>
          <a:spcPts val="300"/>
        </a:spcAft>
        <a:buClr>
          <a:schemeClr val="accent3"/>
        </a:buClr>
        <a:buFont typeface="Verdana" panose="020B0604030504040204" pitchFamily="34" charset="0"/>
        <a:buChar char="•"/>
        <a:defRPr sz="16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32000" indent="-216000" algn="l" defTabSz="914400" rtl="0" eaLnBrk="1" latinLnBrk="0" hangingPunct="1">
        <a:lnSpc>
          <a:spcPct val="104000"/>
        </a:lnSpc>
        <a:spcBef>
          <a:spcPts val="0"/>
        </a:spcBef>
        <a:spcAft>
          <a:spcPts val="300"/>
        </a:spcAft>
        <a:buClr>
          <a:schemeClr val="accent3"/>
        </a:buClr>
        <a:buFont typeface="Verdana" panose="020B0604030504040204" pitchFamily="34" charset="0"/>
        <a:buChar char="•"/>
        <a:defRPr sz="16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Calibri" panose="020F0502020204030204" pitchFamily="34" charset="0"/>
        <a:buChar char="​"/>
        <a:defRPr sz="1600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0" indent="0" algn="l" defTabSz="914400" rtl="0" eaLnBrk="1" latinLnBrk="0" hangingPunct="1">
        <a:lnSpc>
          <a:spcPct val="104000"/>
        </a:lnSpc>
        <a:spcBef>
          <a:spcPts val="600"/>
        </a:spcBef>
        <a:spcAft>
          <a:spcPts val="0"/>
        </a:spcAft>
        <a:buFont typeface="Calibri" panose="020F0502020204030204" pitchFamily="34" charset="0"/>
        <a:buChar char="​"/>
        <a:defRPr sz="16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Font typeface="Calibri" panose="020F0502020204030204" pitchFamily="34" charset="0"/>
        <a:buChar char="​"/>
        <a:defRPr sz="24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0" indent="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4600" b="1" kern="120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6pPr>
      <a:lvl7pPr marL="0" indent="0" algn="l" defTabSz="914400" rtl="0" eaLnBrk="1" latinLnBrk="0" hangingPunct="1">
        <a:lnSpc>
          <a:spcPct val="100000"/>
        </a:lnSpc>
        <a:spcBef>
          <a:spcPts val="0"/>
        </a:spcBef>
        <a:buFont typeface="Calibri" panose="020F0502020204030204" pitchFamily="34" charset="0"/>
        <a:buChar char="​"/>
        <a:defRPr sz="10000" b="1" kern="1200" baseline="0">
          <a:solidFill>
            <a:schemeClr val="tx2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7pPr>
      <a:lvl8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Calibri" panose="020F0502020204030204" pitchFamily="34" charset="0"/>
        <a:buChar char="​"/>
        <a:defRPr sz="950" kern="120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Font typeface="Calibri" panose="020F0502020204030204" pitchFamily="34" charset="0"/>
        <a:buChar char="​"/>
        <a:defRPr sz="950" b="1" kern="1200" baseline="0">
          <a:solidFill>
            <a:srgbClr val="7C6E64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69">
          <p15:clr>
            <a:srgbClr val="F26B43"/>
          </p15:clr>
        </p15:guide>
        <p15:guide id="2" pos="7410">
          <p15:clr>
            <a:srgbClr val="F26B43"/>
          </p15:clr>
        </p15:guide>
        <p15:guide id="3" orient="horz" pos="388">
          <p15:clr>
            <a:srgbClr val="F26B43"/>
          </p15:clr>
        </p15:guide>
        <p15:guide id="4" orient="horz" pos="774">
          <p15:clr>
            <a:srgbClr val="F26B43"/>
          </p15:clr>
        </p15:guide>
        <p15:guide id="5" orient="horz" pos="1289">
          <p15:clr>
            <a:srgbClr val="F26B43"/>
          </p15:clr>
        </p15:guide>
        <p15:guide id="6" orient="horz" pos="365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1043492" y="2462526"/>
            <a:ext cx="8514846" cy="1609200"/>
          </a:xfrm>
        </p:spPr>
        <p:txBody>
          <a:bodyPr/>
          <a:lstStyle/>
          <a:p>
            <a:r>
              <a:rPr lang="da-DK" dirty="0" smtClean="0"/>
              <a:t>Forebyg sygefravær!</a:t>
            </a:r>
            <a:br>
              <a:rPr lang="da-DK" dirty="0" smtClean="0"/>
            </a:br>
            <a:r>
              <a:rPr lang="da-DK" dirty="0" smtClean="0"/>
              <a:t>- Men hvordan?</a:t>
            </a:r>
            <a:endParaRPr lang="da-DK" dirty="0"/>
          </a:p>
        </p:txBody>
      </p:sp>
      <p:sp>
        <p:nvSpPr>
          <p:cNvPr id="5" name="U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err="1" smtClean="0"/>
              <a:t>Webinar</a:t>
            </a:r>
            <a:r>
              <a:rPr lang="da-DK" dirty="0" smtClean="0"/>
              <a:t> om sygefravær på offentlige arbejdspladser</a:t>
            </a:r>
          </a:p>
          <a:p>
            <a:r>
              <a:rPr lang="da-DK" dirty="0" smtClean="0"/>
              <a:t>7. december 2022</a:t>
            </a:r>
            <a:endParaRPr lang="da-DK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dirty="0" smtClean="0"/>
              <a:t>Seniorforsker</a:t>
            </a:r>
            <a:endParaRPr lang="da-DK" dirty="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a-DK" dirty="0" smtClean="0"/>
              <a:t>Jesper Kristiansen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870398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000" dirty="0" err="1" smtClean="0"/>
              <a:t>Illness</a:t>
            </a:r>
            <a:r>
              <a:rPr lang="da-DK" sz="2000" dirty="0"/>
              <a:t> </a:t>
            </a:r>
            <a:r>
              <a:rPr lang="da-DK" sz="2000" dirty="0" err="1" smtClean="0"/>
              <a:t>Flexibility</a:t>
            </a:r>
            <a:r>
              <a:rPr lang="da-DK" sz="2000" dirty="0" smtClean="0"/>
              <a:t> Model (IFM) </a:t>
            </a:r>
            <a:r>
              <a:rPr lang="da-DK" sz="2000" dirty="0"/>
              <a:t>– arbejdspladsens rolle</a:t>
            </a:r>
            <a:endParaRPr lang="da-DK" sz="2000" b="0" dirty="0"/>
          </a:p>
        </p:txBody>
      </p:sp>
      <p:sp>
        <p:nvSpPr>
          <p:cNvPr id="18" name="Rektangel 17"/>
          <p:cNvSpPr/>
          <p:nvPr/>
        </p:nvSpPr>
        <p:spPr>
          <a:xfrm>
            <a:off x="5627071" y="1734807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Motivation</a:t>
            </a:r>
          </a:p>
        </p:txBody>
      </p:sp>
      <p:sp>
        <p:nvSpPr>
          <p:cNvPr id="19" name="Rektangel 18"/>
          <p:cNvSpPr/>
          <p:nvPr/>
        </p:nvSpPr>
        <p:spPr>
          <a:xfrm>
            <a:off x="8798958" y="3788250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Kapacitet</a:t>
            </a:r>
          </a:p>
        </p:txBody>
      </p:sp>
      <p:sp>
        <p:nvSpPr>
          <p:cNvPr id="20" name="Rektangel 19"/>
          <p:cNvSpPr/>
          <p:nvPr/>
        </p:nvSpPr>
        <p:spPr>
          <a:xfrm>
            <a:off x="8795039" y="2405196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 err="1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Arbejds-evne</a:t>
            </a:r>
            <a:endParaRPr lang="da-DK" sz="28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3219940" y="4444918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Tilpasnings-muligheder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7965282" y="1064419"/>
            <a:ext cx="3593306" cy="10595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Beslutning om: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a) Sygemelding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b) Tilbage til arbejdet</a:t>
            </a:r>
          </a:p>
        </p:txBody>
      </p:sp>
      <p:sp>
        <p:nvSpPr>
          <p:cNvPr id="23" name="Rektangel 22"/>
          <p:cNvSpPr/>
          <p:nvPr/>
        </p:nvSpPr>
        <p:spPr>
          <a:xfrm>
            <a:off x="3219942" y="1734807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2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(De)</a:t>
            </a:r>
            <a:r>
              <a:rPr lang="da-DK" sz="2200" dirty="0" err="1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motive-rende</a:t>
            </a:r>
            <a:r>
              <a:rPr lang="da-DK" sz="22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 faktorer</a:t>
            </a:r>
          </a:p>
        </p:txBody>
      </p:sp>
      <p:sp>
        <p:nvSpPr>
          <p:cNvPr id="29" name="Rektangel 28"/>
          <p:cNvSpPr/>
          <p:nvPr/>
        </p:nvSpPr>
        <p:spPr>
          <a:xfrm>
            <a:off x="8795038" y="5171304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Helbred</a:t>
            </a:r>
          </a:p>
        </p:txBody>
      </p:sp>
      <p:sp>
        <p:nvSpPr>
          <p:cNvPr id="30" name="Rektangel 29"/>
          <p:cNvSpPr/>
          <p:nvPr/>
        </p:nvSpPr>
        <p:spPr>
          <a:xfrm>
            <a:off x="734216" y="3086291"/>
            <a:ext cx="1932601" cy="10666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Arbejdsmiljø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cxnSp>
        <p:nvCxnSpPr>
          <p:cNvPr id="31" name="Lige pilforbindelse 30"/>
          <p:cNvCxnSpPr>
            <a:stCxn id="29" idx="0"/>
            <a:endCxn id="19" idx="2"/>
          </p:cNvCxnSpPr>
          <p:nvPr/>
        </p:nvCxnSpPr>
        <p:spPr>
          <a:xfrm flipV="1">
            <a:off x="9761339" y="4847774"/>
            <a:ext cx="3920" cy="32353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3" name="Lige pilforbindelse 32"/>
          <p:cNvCxnSpPr>
            <a:stCxn id="19" idx="0"/>
            <a:endCxn id="20" idx="2"/>
          </p:cNvCxnSpPr>
          <p:nvPr/>
        </p:nvCxnSpPr>
        <p:spPr>
          <a:xfrm flipH="1" flipV="1">
            <a:off x="9761340" y="3464720"/>
            <a:ext cx="3919" cy="32353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4" name="Lige pilforbindelse 33"/>
          <p:cNvCxnSpPr>
            <a:stCxn id="20" idx="0"/>
            <a:endCxn id="22" idx="2"/>
          </p:cNvCxnSpPr>
          <p:nvPr/>
        </p:nvCxnSpPr>
        <p:spPr>
          <a:xfrm flipV="1">
            <a:off x="9761340" y="2123943"/>
            <a:ext cx="595" cy="281253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1" name="Lige pilforbindelse 70"/>
          <p:cNvCxnSpPr>
            <a:stCxn id="18" idx="3"/>
          </p:cNvCxnSpPr>
          <p:nvPr/>
        </p:nvCxnSpPr>
        <p:spPr>
          <a:xfrm>
            <a:off x="7559672" y="2264569"/>
            <a:ext cx="2201666" cy="0"/>
          </a:xfrm>
          <a:prstGeom prst="straightConnector1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4" name="Lige pilforbindelse 73"/>
          <p:cNvCxnSpPr>
            <a:stCxn id="23" idx="3"/>
            <a:endCxn id="18" idx="1"/>
          </p:cNvCxnSpPr>
          <p:nvPr/>
        </p:nvCxnSpPr>
        <p:spPr>
          <a:xfrm>
            <a:off x="5152543" y="2264569"/>
            <a:ext cx="474528" cy="0"/>
          </a:xfrm>
          <a:prstGeom prst="straightConnector1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4" name="Vinklet forbindelse 83"/>
          <p:cNvCxnSpPr>
            <a:stCxn id="30" idx="0"/>
            <a:endCxn id="23" idx="1"/>
          </p:cNvCxnSpPr>
          <p:nvPr/>
        </p:nvCxnSpPr>
        <p:spPr>
          <a:xfrm rot="5400000" flipH="1" flipV="1">
            <a:off x="2049368" y="1915718"/>
            <a:ext cx="821722" cy="1519425"/>
          </a:xfrm>
          <a:prstGeom prst="bentConnector2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7" name="Vinklet forbindelse 86"/>
          <p:cNvCxnSpPr>
            <a:stCxn id="30" idx="2"/>
            <a:endCxn id="29" idx="1"/>
          </p:cNvCxnSpPr>
          <p:nvPr/>
        </p:nvCxnSpPr>
        <p:spPr>
          <a:xfrm rot="16200000" flipH="1">
            <a:off x="4473723" y="1379751"/>
            <a:ext cx="1548108" cy="7094521"/>
          </a:xfrm>
          <a:prstGeom prst="bentConnector2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8" name="Rektangel 87"/>
          <p:cNvSpPr/>
          <p:nvPr/>
        </p:nvSpPr>
        <p:spPr>
          <a:xfrm>
            <a:off x="3219941" y="3093434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latin typeface="Lato Light" panose="020F0502020204030203" pitchFamily="34" charset="0"/>
              </a:rPr>
              <a:t>Krav i arbejdet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cxnSp>
        <p:nvCxnSpPr>
          <p:cNvPr id="91" name="Vinklet forbindelse 90"/>
          <p:cNvCxnSpPr>
            <a:stCxn id="88" idx="3"/>
            <a:endCxn id="19" idx="1"/>
          </p:cNvCxnSpPr>
          <p:nvPr/>
        </p:nvCxnSpPr>
        <p:spPr>
          <a:xfrm>
            <a:off x="5152542" y="3623196"/>
            <a:ext cx="3646416" cy="694816"/>
          </a:xfrm>
          <a:prstGeom prst="bentConnector3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94" name="Vinklet forbindelse 93"/>
          <p:cNvCxnSpPr>
            <a:stCxn id="21" idx="3"/>
            <a:endCxn id="19" idx="1"/>
          </p:cNvCxnSpPr>
          <p:nvPr/>
        </p:nvCxnSpPr>
        <p:spPr>
          <a:xfrm flipV="1">
            <a:off x="5152541" y="4318012"/>
            <a:ext cx="3646417" cy="656668"/>
          </a:xfrm>
          <a:prstGeom prst="bentConnector3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06" name="Lige pilforbindelse 105"/>
          <p:cNvCxnSpPr>
            <a:stCxn id="30" idx="3"/>
            <a:endCxn id="88" idx="1"/>
          </p:cNvCxnSpPr>
          <p:nvPr/>
        </p:nvCxnSpPr>
        <p:spPr>
          <a:xfrm>
            <a:off x="2666817" y="3619625"/>
            <a:ext cx="553124" cy="3571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" name="Ellipse 2"/>
          <p:cNvSpPr/>
          <p:nvPr/>
        </p:nvSpPr>
        <p:spPr>
          <a:xfrm>
            <a:off x="340334" y="4050498"/>
            <a:ext cx="2700338" cy="63579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da-DK" sz="1800" dirty="0">
              <a:solidFill>
                <a:schemeClr val="bg1"/>
              </a:solidFill>
              <a:latin typeface="DM Sans" pitchFamily="2" charset="77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TextBox 63"/>
          <p:cNvSpPr txBox="1">
            <a:spLocks noChangeArrowheads="1"/>
          </p:cNvSpPr>
          <p:nvPr/>
        </p:nvSpPr>
        <p:spPr bwMode="auto">
          <a:xfrm>
            <a:off x="5382770" y="3152032"/>
            <a:ext cx="612074" cy="522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04000"/>
              </a:lnSpc>
              <a:spcAft>
                <a:spcPts val="300"/>
              </a:spcAft>
              <a:buClr>
                <a:srgbClr val="C8102E"/>
              </a:buClr>
              <a:buFont typeface="Verdana" panose="020B0604030504040204" pitchFamily="34" charset="0"/>
              <a:buChar char="•"/>
              <a:defRPr sz="16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lnSpc>
                <a:spcPct val="104000"/>
              </a:lnSpc>
              <a:spcAft>
                <a:spcPts val="300"/>
              </a:spcAft>
              <a:buClr>
                <a:srgbClr val="C8102E"/>
              </a:buClr>
              <a:buFont typeface="Verdana" panose="020B0604030504040204" pitchFamily="34" charset="0"/>
              <a:buChar char="•"/>
              <a:defRPr sz="16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buFont typeface="Calibri" panose="020F0502020204030204" pitchFamily="34" charset="0"/>
              <a:buChar char="​"/>
              <a:defRPr sz="16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lnSpc>
                <a:spcPct val="104000"/>
              </a:lnSpc>
              <a:spcBef>
                <a:spcPts val="600"/>
              </a:spcBef>
              <a:buFont typeface="Calibri" panose="020F0502020204030204" pitchFamily="34" charset="0"/>
              <a:buChar char="​"/>
              <a:defRPr sz="16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spcBef>
                <a:spcPts val="600"/>
              </a:spcBef>
              <a:buFont typeface="Calibri" panose="020F0502020204030204" pitchFamily="34" charset="0"/>
              <a:buChar char="​"/>
              <a:defRPr sz="24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457200" fontAlgn="base">
              <a:spcBef>
                <a:spcPts val="600"/>
              </a:spcBef>
              <a:spcAft>
                <a:spcPct val="0"/>
              </a:spcAft>
              <a:buFont typeface="Calibri" panose="020F0502020204030204" pitchFamily="34" charset="0"/>
              <a:buChar char="​"/>
              <a:defRPr sz="24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914400" fontAlgn="base">
              <a:spcBef>
                <a:spcPts val="600"/>
              </a:spcBef>
              <a:spcAft>
                <a:spcPct val="0"/>
              </a:spcAft>
              <a:buFont typeface="Calibri" panose="020F0502020204030204" pitchFamily="34" charset="0"/>
              <a:buChar char="​"/>
              <a:defRPr sz="24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1371600" fontAlgn="base">
              <a:spcBef>
                <a:spcPts val="600"/>
              </a:spcBef>
              <a:spcAft>
                <a:spcPct val="0"/>
              </a:spcAft>
              <a:buFont typeface="Calibri" panose="020F0502020204030204" pitchFamily="34" charset="0"/>
              <a:buChar char="​"/>
              <a:defRPr sz="24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1828800" fontAlgn="base">
              <a:spcBef>
                <a:spcPts val="600"/>
              </a:spcBef>
              <a:spcAft>
                <a:spcPct val="0"/>
              </a:spcAft>
              <a:buFont typeface="Calibri" panose="020F0502020204030204" pitchFamily="34" charset="0"/>
              <a:buChar char="​"/>
              <a:defRPr sz="24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marL="0" indent="0" algn="ctr" eaLnBrk="1" hangingPunct="1">
              <a:buFont typeface="Verdana" panose="020B0604030504040204" pitchFamily="34" charset="0"/>
              <a:buNone/>
            </a:pPr>
            <a:r>
              <a:rPr lang="en-US" altLang="da-DK" sz="3000" b="1">
                <a:solidFill>
                  <a:schemeClr val="bg1"/>
                </a:solidFill>
                <a:latin typeface="Poppins"/>
                <a:ea typeface="Poppins"/>
                <a:cs typeface="Poppins"/>
              </a:rPr>
              <a:t>03</a:t>
            </a:r>
          </a:p>
        </p:txBody>
      </p:sp>
      <p:sp>
        <p:nvSpPr>
          <p:cNvPr id="4" name="Tekstfelt 3"/>
          <p:cNvSpPr txBox="1"/>
          <p:nvPr/>
        </p:nvSpPr>
        <p:spPr>
          <a:xfrm>
            <a:off x="606423" y="4110108"/>
            <a:ext cx="2188186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1800" dirty="0" smtClean="0">
                <a:solidFill>
                  <a:schemeClr val="bg1"/>
                </a:solidFill>
                <a:latin typeface="DM Sans" pitchFamily="2" charset="77"/>
              </a:rPr>
              <a:t>Negative handlinger, fx mobning</a:t>
            </a:r>
            <a:endParaRPr lang="da-DK" sz="1800" dirty="0">
              <a:solidFill>
                <a:schemeClr val="bg1"/>
              </a:solidFill>
              <a:latin typeface="DM Sans" pitchFamily="2" charset="77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10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919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000" dirty="0" err="1" smtClean="0"/>
              <a:t>Illness</a:t>
            </a:r>
            <a:r>
              <a:rPr lang="da-DK" sz="2000" dirty="0"/>
              <a:t> </a:t>
            </a:r>
            <a:r>
              <a:rPr lang="da-DK" sz="2000" dirty="0" err="1" smtClean="0"/>
              <a:t>Flexibility</a:t>
            </a:r>
            <a:r>
              <a:rPr lang="da-DK" sz="2000" dirty="0" smtClean="0"/>
              <a:t> Model (IFM)</a:t>
            </a:r>
            <a:r>
              <a:rPr lang="da-DK" sz="1800" dirty="0"/>
              <a:t> </a:t>
            </a:r>
            <a:r>
              <a:rPr lang="da-DK" sz="2000" dirty="0"/>
              <a:t>– arbejdspladsens rolle</a:t>
            </a:r>
            <a:endParaRPr lang="da-DK" sz="2000" b="0" dirty="0"/>
          </a:p>
        </p:txBody>
      </p:sp>
      <p:sp>
        <p:nvSpPr>
          <p:cNvPr id="18" name="Rektangel 17"/>
          <p:cNvSpPr/>
          <p:nvPr/>
        </p:nvSpPr>
        <p:spPr>
          <a:xfrm>
            <a:off x="5627071" y="1734807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Motivation</a:t>
            </a:r>
          </a:p>
        </p:txBody>
      </p:sp>
      <p:sp>
        <p:nvSpPr>
          <p:cNvPr id="19" name="Rektangel 18"/>
          <p:cNvSpPr/>
          <p:nvPr/>
        </p:nvSpPr>
        <p:spPr>
          <a:xfrm>
            <a:off x="8798958" y="3788250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Kapacitet</a:t>
            </a:r>
          </a:p>
        </p:txBody>
      </p:sp>
      <p:sp>
        <p:nvSpPr>
          <p:cNvPr id="20" name="Rektangel 19"/>
          <p:cNvSpPr/>
          <p:nvPr/>
        </p:nvSpPr>
        <p:spPr>
          <a:xfrm>
            <a:off x="8795039" y="2405196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 err="1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Arbejds-evne</a:t>
            </a:r>
            <a:endParaRPr lang="da-DK" sz="28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3219940" y="4444918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Tilpasnings-muligheder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7965282" y="1064419"/>
            <a:ext cx="3593306" cy="10595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Beslutning om: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a) Sygemelding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b) Tilbage til arbejdet</a:t>
            </a:r>
          </a:p>
        </p:txBody>
      </p:sp>
      <p:sp>
        <p:nvSpPr>
          <p:cNvPr id="23" name="Rektangel 22"/>
          <p:cNvSpPr/>
          <p:nvPr/>
        </p:nvSpPr>
        <p:spPr>
          <a:xfrm>
            <a:off x="3219942" y="1734807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2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(De)</a:t>
            </a:r>
            <a:r>
              <a:rPr lang="da-DK" sz="2200" dirty="0" err="1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motive-rende</a:t>
            </a:r>
            <a:r>
              <a:rPr lang="da-DK" sz="22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 faktorer</a:t>
            </a:r>
          </a:p>
        </p:txBody>
      </p:sp>
      <p:sp>
        <p:nvSpPr>
          <p:cNvPr id="29" name="Rektangel 28"/>
          <p:cNvSpPr/>
          <p:nvPr/>
        </p:nvSpPr>
        <p:spPr>
          <a:xfrm>
            <a:off x="8795038" y="5171304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Helbred</a:t>
            </a:r>
          </a:p>
        </p:txBody>
      </p:sp>
      <p:sp>
        <p:nvSpPr>
          <p:cNvPr id="30" name="Rektangel 29"/>
          <p:cNvSpPr/>
          <p:nvPr/>
        </p:nvSpPr>
        <p:spPr>
          <a:xfrm>
            <a:off x="734216" y="3086291"/>
            <a:ext cx="1932601" cy="10666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Arbejdsmiljø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cxnSp>
        <p:nvCxnSpPr>
          <p:cNvPr id="31" name="Lige pilforbindelse 30"/>
          <p:cNvCxnSpPr>
            <a:stCxn id="29" idx="0"/>
            <a:endCxn id="19" idx="2"/>
          </p:cNvCxnSpPr>
          <p:nvPr/>
        </p:nvCxnSpPr>
        <p:spPr>
          <a:xfrm flipV="1">
            <a:off x="9761339" y="4847774"/>
            <a:ext cx="3920" cy="32353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3" name="Lige pilforbindelse 32"/>
          <p:cNvCxnSpPr>
            <a:stCxn id="19" idx="0"/>
            <a:endCxn id="20" idx="2"/>
          </p:cNvCxnSpPr>
          <p:nvPr/>
        </p:nvCxnSpPr>
        <p:spPr>
          <a:xfrm flipH="1" flipV="1">
            <a:off x="9761340" y="3464720"/>
            <a:ext cx="3919" cy="32353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4" name="Lige pilforbindelse 33"/>
          <p:cNvCxnSpPr>
            <a:stCxn id="20" idx="0"/>
            <a:endCxn id="22" idx="2"/>
          </p:cNvCxnSpPr>
          <p:nvPr/>
        </p:nvCxnSpPr>
        <p:spPr>
          <a:xfrm flipV="1">
            <a:off x="9761340" y="2123943"/>
            <a:ext cx="595" cy="281253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1" name="Lige pilforbindelse 70"/>
          <p:cNvCxnSpPr>
            <a:stCxn id="18" idx="3"/>
          </p:cNvCxnSpPr>
          <p:nvPr/>
        </p:nvCxnSpPr>
        <p:spPr>
          <a:xfrm>
            <a:off x="7559672" y="2264569"/>
            <a:ext cx="2201666" cy="0"/>
          </a:xfrm>
          <a:prstGeom prst="straightConnector1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4" name="Lige pilforbindelse 73"/>
          <p:cNvCxnSpPr>
            <a:stCxn id="23" idx="3"/>
            <a:endCxn id="18" idx="1"/>
          </p:cNvCxnSpPr>
          <p:nvPr/>
        </p:nvCxnSpPr>
        <p:spPr>
          <a:xfrm>
            <a:off x="5152543" y="2264569"/>
            <a:ext cx="474528" cy="0"/>
          </a:xfrm>
          <a:prstGeom prst="straightConnector1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4" name="Vinklet forbindelse 83"/>
          <p:cNvCxnSpPr>
            <a:stCxn id="30" idx="0"/>
            <a:endCxn id="23" idx="1"/>
          </p:cNvCxnSpPr>
          <p:nvPr/>
        </p:nvCxnSpPr>
        <p:spPr>
          <a:xfrm rot="5400000" flipH="1" flipV="1">
            <a:off x="2049368" y="1915718"/>
            <a:ext cx="821722" cy="1519425"/>
          </a:xfrm>
          <a:prstGeom prst="bentConnector2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7" name="Vinklet forbindelse 86"/>
          <p:cNvCxnSpPr>
            <a:stCxn id="30" idx="2"/>
            <a:endCxn id="29" idx="1"/>
          </p:cNvCxnSpPr>
          <p:nvPr/>
        </p:nvCxnSpPr>
        <p:spPr>
          <a:xfrm rot="16200000" flipH="1">
            <a:off x="4473723" y="1379751"/>
            <a:ext cx="1548108" cy="7094521"/>
          </a:xfrm>
          <a:prstGeom prst="bentConnector2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8" name="Rektangel 87"/>
          <p:cNvSpPr/>
          <p:nvPr/>
        </p:nvSpPr>
        <p:spPr>
          <a:xfrm>
            <a:off x="3219941" y="3093434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latin typeface="Lato Light" panose="020F0502020204030203" pitchFamily="34" charset="0"/>
              </a:rPr>
              <a:t>Krav i arbejdet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cxnSp>
        <p:nvCxnSpPr>
          <p:cNvPr id="91" name="Vinklet forbindelse 90"/>
          <p:cNvCxnSpPr>
            <a:stCxn id="88" idx="3"/>
            <a:endCxn id="19" idx="1"/>
          </p:cNvCxnSpPr>
          <p:nvPr/>
        </p:nvCxnSpPr>
        <p:spPr>
          <a:xfrm>
            <a:off x="5152542" y="3623196"/>
            <a:ext cx="3646416" cy="694816"/>
          </a:xfrm>
          <a:prstGeom prst="bentConnector3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94" name="Vinklet forbindelse 93"/>
          <p:cNvCxnSpPr>
            <a:stCxn id="21" idx="3"/>
            <a:endCxn id="19" idx="1"/>
          </p:cNvCxnSpPr>
          <p:nvPr/>
        </p:nvCxnSpPr>
        <p:spPr>
          <a:xfrm flipV="1">
            <a:off x="5152541" y="4318012"/>
            <a:ext cx="3646417" cy="656668"/>
          </a:xfrm>
          <a:prstGeom prst="bentConnector3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06" name="Lige pilforbindelse 105"/>
          <p:cNvCxnSpPr>
            <a:stCxn id="30" idx="3"/>
            <a:endCxn id="88" idx="1"/>
          </p:cNvCxnSpPr>
          <p:nvPr/>
        </p:nvCxnSpPr>
        <p:spPr>
          <a:xfrm>
            <a:off x="2666817" y="3619625"/>
            <a:ext cx="553124" cy="3571"/>
          </a:xfrm>
          <a:prstGeom prst="straightConnector1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8" name="Gruppe 7"/>
          <p:cNvGrpSpPr/>
          <p:nvPr/>
        </p:nvGrpSpPr>
        <p:grpSpPr>
          <a:xfrm>
            <a:off x="694918" y="1491209"/>
            <a:ext cx="2525022" cy="1482440"/>
            <a:chOff x="694918" y="1491209"/>
            <a:chExt cx="2525022" cy="1482440"/>
          </a:xfrm>
        </p:grpSpPr>
        <p:sp>
          <p:nvSpPr>
            <p:cNvPr id="3" name="Afrundet rektangel 2"/>
            <p:cNvSpPr/>
            <p:nvPr/>
          </p:nvSpPr>
          <p:spPr>
            <a:xfrm>
              <a:off x="694918" y="1491209"/>
              <a:ext cx="1932601" cy="1482440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da-DK" sz="1800" dirty="0" err="1">
                <a:solidFill>
                  <a:schemeClr val="bg1"/>
                </a:solidFill>
                <a:latin typeface="DM Sans" pitchFamily="2" charset="77"/>
              </a:endParaRPr>
            </a:p>
          </p:txBody>
        </p:sp>
        <p:sp>
          <p:nvSpPr>
            <p:cNvPr id="4" name="Tekstfelt 3"/>
            <p:cNvSpPr txBox="1"/>
            <p:nvPr/>
          </p:nvSpPr>
          <p:spPr>
            <a:xfrm>
              <a:off x="812813" y="1560124"/>
              <a:ext cx="1854004" cy="113877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0">
                <a:lnSpc>
                  <a:spcPct val="100000"/>
                </a:lnSpc>
                <a:spcAft>
                  <a:spcPts val="0"/>
                </a:spcAft>
                <a:buClr>
                  <a:schemeClr val="bg1"/>
                </a:buClr>
                <a:buNone/>
              </a:pPr>
              <a:r>
                <a:rPr lang="da-DK" sz="1600" dirty="0" smtClean="0">
                  <a:solidFill>
                    <a:schemeClr val="bg1"/>
                  </a:solidFill>
                </a:rPr>
                <a:t>”Kulturer”, fx:</a:t>
              </a:r>
            </a:p>
            <a:p>
              <a:pPr>
                <a:lnSpc>
                  <a:spcPct val="100000"/>
                </a:lnSpc>
                <a:spcAft>
                  <a:spcPts val="0"/>
                </a:spcAft>
                <a:buClr>
                  <a:schemeClr val="bg1"/>
                </a:buClr>
                <a:buFont typeface="Verdana" panose="020B0604030504040204" pitchFamily="34" charset="0"/>
                <a:buChar char="-"/>
              </a:pPr>
              <a:r>
                <a:rPr lang="da-DK" sz="1400" dirty="0" smtClean="0">
                  <a:solidFill>
                    <a:schemeClr val="bg1"/>
                  </a:solidFill>
                </a:rPr>
                <a:t>Fravær</a:t>
              </a:r>
            </a:p>
            <a:p>
              <a:pPr>
                <a:lnSpc>
                  <a:spcPct val="100000"/>
                </a:lnSpc>
                <a:spcAft>
                  <a:spcPts val="0"/>
                </a:spcAft>
                <a:buClr>
                  <a:schemeClr val="bg1"/>
                </a:buClr>
                <a:buFont typeface="Verdana" panose="020B0604030504040204" pitchFamily="34" charset="0"/>
                <a:buChar char="-"/>
              </a:pPr>
              <a:r>
                <a:rPr lang="da-DK" sz="1400" dirty="0" smtClean="0">
                  <a:solidFill>
                    <a:schemeClr val="bg1"/>
                  </a:solidFill>
                </a:rPr>
                <a:t>Forpligtelse over-for kolleger, borgere, etc</a:t>
              </a:r>
              <a:r>
                <a:rPr lang="da-DK" dirty="0" smtClean="0">
                  <a:solidFill>
                    <a:schemeClr val="bg1"/>
                  </a:solidFill>
                </a:rPr>
                <a:t>.</a:t>
              </a:r>
              <a:endParaRPr lang="da-DK" sz="1600" dirty="0">
                <a:solidFill>
                  <a:schemeClr val="bg1"/>
                </a:solidFill>
              </a:endParaRPr>
            </a:p>
          </p:txBody>
        </p:sp>
        <p:cxnSp>
          <p:nvCxnSpPr>
            <p:cNvPr id="26" name="Lige pilforbindelse 25"/>
            <p:cNvCxnSpPr/>
            <p:nvPr/>
          </p:nvCxnSpPr>
          <p:spPr>
            <a:xfrm>
              <a:off x="2553763" y="2264569"/>
              <a:ext cx="666177" cy="0"/>
            </a:xfrm>
            <a:prstGeom prst="straightConnector1">
              <a:avLst/>
            </a:prstGeom>
            <a:noFill/>
            <a:ln w="57150" cap="flat" cmpd="sng" algn="ctr">
              <a:solidFill>
                <a:srgbClr val="C8102E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6" name="Gruppe 5"/>
          <p:cNvGrpSpPr/>
          <p:nvPr/>
        </p:nvGrpSpPr>
        <p:grpSpPr>
          <a:xfrm>
            <a:off x="340334" y="4050498"/>
            <a:ext cx="2700338" cy="635793"/>
            <a:chOff x="340334" y="4050498"/>
            <a:chExt cx="2700338" cy="635793"/>
          </a:xfrm>
        </p:grpSpPr>
        <p:sp>
          <p:nvSpPr>
            <p:cNvPr id="36" name="Ellipse 35"/>
            <p:cNvSpPr/>
            <p:nvPr/>
          </p:nvSpPr>
          <p:spPr>
            <a:xfrm>
              <a:off x="340334" y="4050498"/>
              <a:ext cx="2700338" cy="63579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da-DK" sz="1800" dirty="0">
                <a:solidFill>
                  <a:schemeClr val="bg1"/>
                </a:solidFill>
                <a:latin typeface="DM Sans" pitchFamily="2" charset="77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7" name="Tekstfelt 36"/>
            <p:cNvSpPr txBox="1"/>
            <p:nvPr/>
          </p:nvSpPr>
          <p:spPr>
            <a:xfrm>
              <a:off x="567125" y="4216456"/>
              <a:ext cx="2188186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1800" dirty="0" smtClean="0">
                  <a:solidFill>
                    <a:schemeClr val="bg1"/>
                  </a:solidFill>
                  <a:latin typeface="DM Sans" pitchFamily="2" charset="77"/>
                </a:rPr>
                <a:t>Ledelseskvalitet</a:t>
              </a:r>
              <a:endParaRPr lang="da-DK" sz="1800" dirty="0">
                <a:solidFill>
                  <a:schemeClr val="bg1"/>
                </a:solidFill>
                <a:latin typeface="DM Sans" pitchFamily="2" charset="77"/>
              </a:endParaRPr>
            </a:p>
          </p:txBody>
        </p:sp>
      </p:grpSp>
      <p:grpSp>
        <p:nvGrpSpPr>
          <p:cNvPr id="7" name="Gruppe 6"/>
          <p:cNvGrpSpPr/>
          <p:nvPr/>
        </p:nvGrpSpPr>
        <p:grpSpPr>
          <a:xfrm>
            <a:off x="-316674" y="4627819"/>
            <a:ext cx="2700338" cy="635793"/>
            <a:chOff x="-316674" y="4627819"/>
            <a:chExt cx="2700338" cy="635793"/>
          </a:xfrm>
        </p:grpSpPr>
        <p:sp>
          <p:nvSpPr>
            <p:cNvPr id="38" name="Ellipse 37"/>
            <p:cNvSpPr/>
            <p:nvPr/>
          </p:nvSpPr>
          <p:spPr>
            <a:xfrm>
              <a:off x="-316674" y="4627819"/>
              <a:ext cx="2700338" cy="63579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da-DK" sz="1800" dirty="0">
                <a:solidFill>
                  <a:schemeClr val="bg1"/>
                </a:solidFill>
                <a:latin typeface="DM Sans" pitchFamily="2" charset="77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39" name="Tekstfelt 38"/>
            <p:cNvSpPr txBox="1"/>
            <p:nvPr/>
          </p:nvSpPr>
          <p:spPr>
            <a:xfrm>
              <a:off x="-15069" y="4800370"/>
              <a:ext cx="2188186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1800" dirty="0" smtClean="0">
                  <a:solidFill>
                    <a:schemeClr val="bg1"/>
                  </a:solidFill>
                  <a:latin typeface="DM Sans" pitchFamily="2" charset="77"/>
                </a:rPr>
                <a:t>Retfærdighed</a:t>
              </a:r>
              <a:endParaRPr lang="da-DK" sz="1800" dirty="0">
                <a:solidFill>
                  <a:schemeClr val="bg1"/>
                </a:solidFill>
                <a:latin typeface="DM Sans" pitchFamily="2" charset="77"/>
              </a:endParaRPr>
            </a:p>
          </p:txBody>
        </p:sp>
      </p:grpSp>
      <p:grpSp>
        <p:nvGrpSpPr>
          <p:cNvPr id="10" name="Gruppe 9"/>
          <p:cNvGrpSpPr/>
          <p:nvPr/>
        </p:nvGrpSpPr>
        <p:grpSpPr>
          <a:xfrm>
            <a:off x="1138769" y="5058364"/>
            <a:ext cx="2700338" cy="635793"/>
            <a:chOff x="1138769" y="5058364"/>
            <a:chExt cx="2700338" cy="635793"/>
          </a:xfrm>
        </p:grpSpPr>
        <p:sp>
          <p:nvSpPr>
            <p:cNvPr id="40" name="Ellipse 39"/>
            <p:cNvSpPr/>
            <p:nvPr/>
          </p:nvSpPr>
          <p:spPr>
            <a:xfrm>
              <a:off x="1138769" y="5058364"/>
              <a:ext cx="2700338" cy="63579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da-DK" sz="1800" dirty="0">
                <a:solidFill>
                  <a:schemeClr val="bg1"/>
                </a:solidFill>
                <a:latin typeface="DM Sans" pitchFamily="2" charset="77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1" name="Tekstfelt 40"/>
            <p:cNvSpPr txBox="1"/>
            <p:nvPr/>
          </p:nvSpPr>
          <p:spPr>
            <a:xfrm>
              <a:off x="1440374" y="5230915"/>
              <a:ext cx="2188186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1800" dirty="0" smtClean="0">
                  <a:solidFill>
                    <a:schemeClr val="bg1"/>
                  </a:solidFill>
                  <a:latin typeface="DM Sans" pitchFamily="2" charset="77"/>
                </a:rPr>
                <a:t>Anerkendelse</a:t>
              </a:r>
              <a:endParaRPr lang="da-DK" sz="1800" dirty="0">
                <a:solidFill>
                  <a:schemeClr val="bg1"/>
                </a:solidFill>
                <a:latin typeface="DM Sans" pitchFamily="2" charset="77"/>
              </a:endParaRPr>
            </a:p>
          </p:txBody>
        </p:sp>
      </p:grpSp>
      <p:grpSp>
        <p:nvGrpSpPr>
          <p:cNvPr id="11" name="Gruppe 10"/>
          <p:cNvGrpSpPr/>
          <p:nvPr/>
        </p:nvGrpSpPr>
        <p:grpSpPr>
          <a:xfrm>
            <a:off x="2008810" y="5591464"/>
            <a:ext cx="2700338" cy="635793"/>
            <a:chOff x="2008810" y="5591464"/>
            <a:chExt cx="2700338" cy="635793"/>
          </a:xfrm>
        </p:grpSpPr>
        <p:sp>
          <p:nvSpPr>
            <p:cNvPr id="42" name="Ellipse 41"/>
            <p:cNvSpPr/>
            <p:nvPr/>
          </p:nvSpPr>
          <p:spPr>
            <a:xfrm>
              <a:off x="2008810" y="5591464"/>
              <a:ext cx="2700338" cy="63579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da-DK" sz="1800" dirty="0">
                <a:solidFill>
                  <a:schemeClr val="bg1"/>
                </a:solidFill>
                <a:latin typeface="DM Sans" pitchFamily="2" charset="77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3" name="Tekstfelt 42"/>
            <p:cNvSpPr txBox="1"/>
            <p:nvPr/>
          </p:nvSpPr>
          <p:spPr>
            <a:xfrm>
              <a:off x="2310415" y="5764015"/>
              <a:ext cx="2188186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1800" dirty="0" smtClean="0">
                  <a:solidFill>
                    <a:schemeClr val="bg1"/>
                  </a:solidFill>
                  <a:latin typeface="DM Sans" pitchFamily="2" charset="77"/>
                </a:rPr>
                <a:t>…og andre faktorer</a:t>
              </a:r>
              <a:endParaRPr lang="da-DK" sz="1800" dirty="0">
                <a:solidFill>
                  <a:schemeClr val="bg1"/>
                </a:solidFill>
                <a:latin typeface="DM Sans" pitchFamily="2" charset="77"/>
              </a:endParaRPr>
            </a:p>
          </p:txBody>
        </p:sp>
      </p:grpSp>
      <p:grpSp>
        <p:nvGrpSpPr>
          <p:cNvPr id="9" name="Gruppe 8"/>
          <p:cNvGrpSpPr/>
          <p:nvPr/>
        </p:nvGrpSpPr>
        <p:grpSpPr>
          <a:xfrm>
            <a:off x="1956339" y="4452061"/>
            <a:ext cx="2700338" cy="635793"/>
            <a:chOff x="1956339" y="4452061"/>
            <a:chExt cx="2700338" cy="635793"/>
          </a:xfrm>
        </p:grpSpPr>
        <p:sp>
          <p:nvSpPr>
            <p:cNvPr id="45" name="Ellipse 44"/>
            <p:cNvSpPr/>
            <p:nvPr/>
          </p:nvSpPr>
          <p:spPr>
            <a:xfrm>
              <a:off x="1956339" y="4452061"/>
              <a:ext cx="2700338" cy="63579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da-DK" sz="1800" dirty="0">
                <a:solidFill>
                  <a:schemeClr val="bg1"/>
                </a:solidFill>
                <a:latin typeface="DM Sans" pitchFamily="2" charset="77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46" name="Tekstfelt 45"/>
            <p:cNvSpPr txBox="1"/>
            <p:nvPr/>
          </p:nvSpPr>
          <p:spPr>
            <a:xfrm>
              <a:off x="2257944" y="4624612"/>
              <a:ext cx="2188186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1800" dirty="0" smtClean="0">
                  <a:solidFill>
                    <a:schemeClr val="bg1"/>
                  </a:solidFill>
                  <a:latin typeface="DM Sans" pitchFamily="2" charset="77"/>
                </a:rPr>
                <a:t>Social kapital</a:t>
              </a:r>
              <a:endParaRPr lang="da-DK" sz="1800" dirty="0">
                <a:solidFill>
                  <a:schemeClr val="bg1"/>
                </a:solidFill>
                <a:latin typeface="DM Sans" pitchFamily="2" charset="77"/>
              </a:endParaRPr>
            </a:p>
          </p:txBody>
        </p:sp>
      </p:grp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11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866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b="1" dirty="0" smtClean="0"/>
              <a:t>Arbejdsmiljøet</a:t>
            </a:r>
            <a:r>
              <a:rPr lang="da-DK" sz="2400" dirty="0" smtClean="0"/>
              <a:t> spiller en rolle for sygefravær – på mange måder!</a:t>
            </a:r>
            <a:endParaRPr lang="da-DK" sz="2400" dirty="0"/>
          </a:p>
          <a:p>
            <a:r>
              <a:rPr lang="da-DK" sz="2400" dirty="0"/>
              <a:t>Ikke nogen ‘</a:t>
            </a:r>
            <a:r>
              <a:rPr lang="da-DK" sz="2400" dirty="0" err="1"/>
              <a:t>one</a:t>
            </a:r>
            <a:r>
              <a:rPr lang="da-DK" sz="2400" dirty="0"/>
              <a:t>-</a:t>
            </a:r>
            <a:r>
              <a:rPr lang="da-DK" sz="2400" dirty="0" err="1"/>
              <a:t>size</a:t>
            </a:r>
            <a:r>
              <a:rPr lang="da-DK" sz="2400" dirty="0"/>
              <a:t>-</a:t>
            </a:r>
            <a:r>
              <a:rPr lang="da-DK" sz="2400" dirty="0" err="1"/>
              <a:t>fits</a:t>
            </a:r>
            <a:r>
              <a:rPr lang="da-DK" sz="2400" dirty="0"/>
              <a:t>-all’ løsning</a:t>
            </a:r>
            <a:r>
              <a:rPr lang="da-DK" sz="2400" dirty="0" smtClean="0"/>
              <a:t>.</a:t>
            </a:r>
          </a:p>
          <a:p>
            <a:r>
              <a:rPr lang="da-DK" sz="2400" dirty="0" smtClean="0"/>
              <a:t>Både </a:t>
            </a:r>
            <a:r>
              <a:rPr lang="da-DK" sz="2400" b="1" dirty="0" smtClean="0"/>
              <a:t>forebygge</a:t>
            </a:r>
            <a:r>
              <a:rPr lang="da-DK" sz="2400" dirty="0" smtClean="0"/>
              <a:t> og </a:t>
            </a:r>
            <a:r>
              <a:rPr lang="da-DK" sz="2400" b="1" dirty="0" smtClean="0"/>
              <a:t>håndtere</a:t>
            </a:r>
            <a:r>
              <a:rPr lang="da-DK" sz="2400" dirty="0" smtClean="0"/>
              <a:t> sygefravær.</a:t>
            </a:r>
          </a:p>
          <a:p>
            <a:r>
              <a:rPr lang="da-DK" sz="2400" dirty="0" smtClean="0"/>
              <a:t>‘</a:t>
            </a:r>
            <a:r>
              <a:rPr lang="da-DK" sz="2400" b="1" dirty="0" smtClean="0"/>
              <a:t>Bredspektret’ </a:t>
            </a:r>
            <a:r>
              <a:rPr lang="da-DK" sz="2400" dirty="0" smtClean="0"/>
              <a:t>indsats.</a:t>
            </a:r>
          </a:p>
          <a:p>
            <a:r>
              <a:rPr lang="da-DK" sz="2400" dirty="0"/>
              <a:t>Hav </a:t>
            </a:r>
            <a:r>
              <a:rPr lang="da-DK" sz="2400" b="1" dirty="0"/>
              <a:t>langsigtet perspektiv</a:t>
            </a:r>
            <a:r>
              <a:rPr lang="da-DK" sz="2400" dirty="0"/>
              <a:t>.</a:t>
            </a:r>
          </a:p>
          <a:p>
            <a:r>
              <a:rPr lang="da-DK" sz="2400" dirty="0" smtClean="0"/>
              <a:t>Gå </a:t>
            </a:r>
            <a:r>
              <a:rPr lang="da-DK" sz="2400" b="1" dirty="0" smtClean="0"/>
              <a:t>systematisk</a:t>
            </a:r>
            <a:r>
              <a:rPr lang="da-DK" sz="2400" dirty="0" smtClean="0"/>
              <a:t> til værks.</a:t>
            </a:r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Hvordan forebygge sygefravær?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12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6757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Systematisk sygefraværsindsats</a:t>
            </a:r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8653" y="1599953"/>
            <a:ext cx="3757926" cy="3658094"/>
          </a:xfrm>
          <a:prstGeom prst="rect">
            <a:avLst/>
          </a:prstGeom>
        </p:spPr>
      </p:pic>
      <p:sp>
        <p:nvSpPr>
          <p:cNvPr id="7" name="Tekstfelt 6"/>
          <p:cNvSpPr txBox="1"/>
          <p:nvPr/>
        </p:nvSpPr>
        <p:spPr>
          <a:xfrm>
            <a:off x="6093560" y="3194384"/>
            <a:ext cx="4636294" cy="4692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buNone/>
            </a:pPr>
            <a:r>
              <a:rPr lang="da-DK" sz="3200" dirty="0" smtClean="0"/>
              <a:t>‘</a:t>
            </a:r>
            <a:r>
              <a:rPr lang="da-DK" sz="3200" b="1" dirty="0" smtClean="0"/>
              <a:t>Indsatsmodellen</a:t>
            </a:r>
            <a:r>
              <a:rPr lang="da-DK" sz="3200" dirty="0" smtClean="0"/>
              <a:t>’</a:t>
            </a:r>
            <a:endParaRPr lang="da-DK" sz="3200" dirty="0"/>
          </a:p>
        </p:txBody>
      </p:sp>
      <p:sp>
        <p:nvSpPr>
          <p:cNvPr id="8" name="Tekstfelt 7"/>
          <p:cNvSpPr txBox="1"/>
          <p:nvPr/>
        </p:nvSpPr>
        <p:spPr>
          <a:xfrm>
            <a:off x="1128653" y="5507831"/>
            <a:ext cx="2114610" cy="2053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buNone/>
            </a:pPr>
            <a:r>
              <a:rPr lang="da-DK" sz="1400" dirty="0" smtClean="0"/>
              <a:t>Deloitte, 2019.</a:t>
            </a:r>
            <a:endParaRPr lang="da-DK" sz="1400" dirty="0"/>
          </a:p>
        </p:txBody>
      </p:sp>
      <p:sp>
        <p:nvSpPr>
          <p:cNvPr id="2" name="Ellipse 1"/>
          <p:cNvSpPr/>
          <p:nvPr/>
        </p:nvSpPr>
        <p:spPr>
          <a:xfrm>
            <a:off x="896112" y="1599953"/>
            <a:ext cx="4279392" cy="1521199"/>
          </a:xfrm>
          <a:prstGeom prst="ellipse">
            <a:avLst/>
          </a:prstGeom>
          <a:noFill/>
          <a:ln w="28575">
            <a:solidFill>
              <a:srgbClr val="C8102E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 smtClean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13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15600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felt 2"/>
          <p:cNvSpPr txBox="1"/>
          <p:nvPr/>
        </p:nvSpPr>
        <p:spPr>
          <a:xfrm>
            <a:off x="3221831" y="2724833"/>
            <a:ext cx="5514975" cy="140833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ctr">
              <a:buNone/>
            </a:pPr>
            <a:r>
              <a:rPr lang="da-DK" sz="4400" i="1" dirty="0" smtClean="0"/>
              <a:t>Tak for opmærksomheden!</a:t>
            </a:r>
            <a:endParaRPr lang="da-DK" sz="4400" i="1" dirty="0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14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406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dsholder til indhold 12"/>
          <p:cNvSpPr>
            <a:spLocks noGrp="1"/>
          </p:cNvSpPr>
          <p:nvPr>
            <p:ph idx="1"/>
          </p:nvPr>
        </p:nvSpPr>
        <p:spPr>
          <a:xfrm>
            <a:off x="427121" y="2046288"/>
            <a:ext cx="9238314" cy="2870769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da-DK" sz="2400" dirty="0" smtClean="0"/>
              <a:t>Hver dag er </a:t>
            </a:r>
            <a:r>
              <a:rPr lang="da-DK" sz="2400" b="1" dirty="0" smtClean="0"/>
              <a:t>3,6%</a:t>
            </a:r>
            <a:r>
              <a:rPr lang="da-DK" sz="2400" dirty="0" smtClean="0"/>
              <a:t> af lønmodtagerne sygefraværende</a:t>
            </a:r>
          </a:p>
          <a:p>
            <a:pPr>
              <a:spcAft>
                <a:spcPts val="1800"/>
              </a:spcAft>
            </a:pPr>
            <a:r>
              <a:rPr lang="da-DK" sz="2400" dirty="0" smtClean="0"/>
              <a:t>Svarer til </a:t>
            </a:r>
            <a:r>
              <a:rPr lang="da-DK" sz="2400" b="1" dirty="0" smtClean="0"/>
              <a:t>8,5 </a:t>
            </a:r>
            <a:r>
              <a:rPr lang="da-DK" sz="2400" dirty="0" smtClean="0"/>
              <a:t>dages</a:t>
            </a:r>
            <a:r>
              <a:rPr lang="da-DK" sz="2400" b="1" dirty="0" smtClean="0"/>
              <a:t> </a:t>
            </a:r>
            <a:r>
              <a:rPr lang="da-DK" sz="2400" dirty="0" smtClean="0"/>
              <a:t>sygefravær per fuldtidsansat pr. år.</a:t>
            </a:r>
          </a:p>
          <a:p>
            <a:pPr>
              <a:spcAft>
                <a:spcPts val="1800"/>
              </a:spcAft>
            </a:pPr>
            <a:r>
              <a:rPr lang="da-DK" sz="2400" dirty="0" smtClean="0"/>
              <a:t>Svarer til </a:t>
            </a:r>
            <a:r>
              <a:rPr lang="da-DK" sz="2400" b="1" dirty="0" smtClean="0"/>
              <a:t>66.000 </a:t>
            </a:r>
            <a:r>
              <a:rPr lang="da-DK" sz="2400" dirty="0" smtClean="0"/>
              <a:t>fuldtidsstillinger.</a:t>
            </a:r>
            <a:endParaRPr lang="da-DK" sz="2400" dirty="0"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dirty="0" smtClean="0"/>
              <a:t>Facts om sygefravær</a:t>
            </a:r>
            <a:endParaRPr lang="da-DK" sz="2800" dirty="0"/>
          </a:p>
        </p:txBody>
      </p:sp>
      <p:sp>
        <p:nvSpPr>
          <p:cNvPr id="14" name="Undertitel 1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z="800" smtClean="0"/>
              <a:t>2</a:t>
            </a:fld>
            <a:endParaRPr lang="da-DK" sz="800" dirty="0"/>
          </a:p>
        </p:txBody>
      </p:sp>
    </p:spTree>
    <p:extLst>
      <p:ext uri="{BB962C8B-B14F-4D97-AF65-F5344CB8AC3E}">
        <p14:creationId xmlns:p14="http://schemas.microsoft.com/office/powerpoint/2010/main" val="650431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dirty="0" smtClean="0"/>
              <a:t>Facts om sygefravær</a:t>
            </a:r>
            <a:endParaRPr lang="da-DK" sz="2800" dirty="0"/>
          </a:p>
        </p:txBody>
      </p:sp>
      <p:pic>
        <p:nvPicPr>
          <p:cNvPr id="11" name="Billed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303" y="1578166"/>
            <a:ext cx="4326324" cy="3701667"/>
          </a:xfrm>
          <a:prstGeom prst="rect">
            <a:avLst/>
          </a:prstGeom>
        </p:spPr>
      </p:pic>
      <p:sp>
        <p:nvSpPr>
          <p:cNvPr id="2" name="Tekstfelt 1"/>
          <p:cNvSpPr txBox="1"/>
          <p:nvPr/>
        </p:nvSpPr>
        <p:spPr>
          <a:xfrm>
            <a:off x="6095999" y="2046288"/>
            <a:ext cx="5667375" cy="19082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a-DK" sz="2000" b="1" dirty="0" smtClean="0"/>
              <a:t>33%</a:t>
            </a:r>
            <a:r>
              <a:rPr lang="da-DK" sz="2000" dirty="0" smtClean="0"/>
              <a:t> har </a:t>
            </a:r>
            <a:r>
              <a:rPr lang="da-DK" sz="2000" i="1" dirty="0" smtClean="0"/>
              <a:t>ikke</a:t>
            </a:r>
            <a:r>
              <a:rPr lang="da-DK" sz="2000" dirty="0" smtClean="0"/>
              <a:t> været sygefraværende.</a:t>
            </a:r>
          </a:p>
          <a:p>
            <a:pPr>
              <a:spcAft>
                <a:spcPts val="1200"/>
              </a:spcAft>
            </a:pPr>
            <a:r>
              <a:rPr lang="da-DK" sz="2000" b="1" dirty="0" smtClean="0"/>
              <a:t>52,5%</a:t>
            </a:r>
            <a:r>
              <a:rPr lang="da-DK" sz="2000" dirty="0" smtClean="0"/>
              <a:t> har haft en kortere sygefravær (1-7 dage).</a:t>
            </a:r>
          </a:p>
          <a:p>
            <a:pPr>
              <a:spcAft>
                <a:spcPts val="1200"/>
              </a:spcAft>
            </a:pPr>
            <a:r>
              <a:rPr lang="da-DK" sz="2000" b="1" dirty="0" smtClean="0"/>
              <a:t>5,6%</a:t>
            </a:r>
            <a:r>
              <a:rPr lang="da-DK" sz="2000" dirty="0" smtClean="0"/>
              <a:t> har været sygefraværende i længere tid (&gt;30 dage).</a:t>
            </a:r>
          </a:p>
        </p:txBody>
      </p:sp>
      <p:sp>
        <p:nvSpPr>
          <p:cNvPr id="3" name="Tekstfelt 2"/>
          <p:cNvSpPr txBox="1"/>
          <p:nvPr/>
        </p:nvSpPr>
        <p:spPr>
          <a:xfrm>
            <a:off x="6093560" y="1578166"/>
            <a:ext cx="2000548" cy="29322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marL="0" indent="0">
              <a:buNone/>
            </a:pPr>
            <a:r>
              <a:rPr lang="da-DK" sz="2000" dirty="0" smtClean="0"/>
              <a:t>Inden </a:t>
            </a:r>
            <a:r>
              <a:rPr lang="da-DK" sz="2000" dirty="0"/>
              <a:t>for et </a:t>
            </a:r>
            <a:r>
              <a:rPr lang="da-DK" sz="2000" dirty="0" smtClean="0"/>
              <a:t>år:</a:t>
            </a:r>
            <a:endParaRPr lang="da-DK" sz="2000" dirty="0"/>
          </a:p>
        </p:txBody>
      </p:sp>
      <p:sp>
        <p:nvSpPr>
          <p:cNvPr id="15" name="Kombinationstegning 14"/>
          <p:cNvSpPr/>
          <p:nvPr/>
        </p:nvSpPr>
        <p:spPr>
          <a:xfrm>
            <a:off x="2047240" y="2621280"/>
            <a:ext cx="1209040" cy="1818640"/>
          </a:xfrm>
          <a:custGeom>
            <a:avLst/>
            <a:gdLst>
              <a:gd name="connsiteX0" fmla="*/ 1198880 w 1209040"/>
              <a:gd name="connsiteY0" fmla="*/ 1214120 h 1818640"/>
              <a:gd name="connsiteX1" fmla="*/ 1209040 w 1209040"/>
              <a:gd name="connsiteY1" fmla="*/ 0 h 1818640"/>
              <a:gd name="connsiteX2" fmla="*/ 1107440 w 1209040"/>
              <a:gd name="connsiteY2" fmla="*/ 20320 h 1818640"/>
              <a:gd name="connsiteX3" fmla="*/ 955040 w 1209040"/>
              <a:gd name="connsiteY3" fmla="*/ 30480 h 1818640"/>
              <a:gd name="connsiteX4" fmla="*/ 822960 w 1209040"/>
              <a:gd name="connsiteY4" fmla="*/ 76200 h 1818640"/>
              <a:gd name="connsiteX5" fmla="*/ 665480 w 1209040"/>
              <a:gd name="connsiteY5" fmla="*/ 127000 h 1818640"/>
              <a:gd name="connsiteX6" fmla="*/ 548640 w 1209040"/>
              <a:gd name="connsiteY6" fmla="*/ 213360 h 1818640"/>
              <a:gd name="connsiteX7" fmla="*/ 462280 w 1209040"/>
              <a:gd name="connsiteY7" fmla="*/ 264160 h 1818640"/>
              <a:gd name="connsiteX8" fmla="*/ 401320 w 1209040"/>
              <a:gd name="connsiteY8" fmla="*/ 314960 h 1818640"/>
              <a:gd name="connsiteX9" fmla="*/ 299720 w 1209040"/>
              <a:gd name="connsiteY9" fmla="*/ 406400 h 1818640"/>
              <a:gd name="connsiteX10" fmla="*/ 228600 w 1209040"/>
              <a:gd name="connsiteY10" fmla="*/ 513080 h 1818640"/>
              <a:gd name="connsiteX11" fmla="*/ 152400 w 1209040"/>
              <a:gd name="connsiteY11" fmla="*/ 619760 h 1818640"/>
              <a:gd name="connsiteX12" fmla="*/ 101600 w 1209040"/>
              <a:gd name="connsiteY12" fmla="*/ 741680 h 1818640"/>
              <a:gd name="connsiteX13" fmla="*/ 45720 w 1209040"/>
              <a:gd name="connsiteY13" fmla="*/ 889000 h 1818640"/>
              <a:gd name="connsiteX14" fmla="*/ 10160 w 1209040"/>
              <a:gd name="connsiteY14" fmla="*/ 1021080 h 1818640"/>
              <a:gd name="connsiteX15" fmla="*/ 0 w 1209040"/>
              <a:gd name="connsiteY15" fmla="*/ 1209040 h 1818640"/>
              <a:gd name="connsiteX16" fmla="*/ 10160 w 1209040"/>
              <a:gd name="connsiteY16" fmla="*/ 1366520 h 1818640"/>
              <a:gd name="connsiteX17" fmla="*/ 40640 w 1209040"/>
              <a:gd name="connsiteY17" fmla="*/ 1518920 h 1818640"/>
              <a:gd name="connsiteX18" fmla="*/ 91440 w 1209040"/>
              <a:gd name="connsiteY18" fmla="*/ 1666240 h 1818640"/>
              <a:gd name="connsiteX19" fmla="*/ 127000 w 1209040"/>
              <a:gd name="connsiteY19" fmla="*/ 1767840 h 1818640"/>
              <a:gd name="connsiteX20" fmla="*/ 152400 w 1209040"/>
              <a:gd name="connsiteY20" fmla="*/ 1818640 h 1818640"/>
              <a:gd name="connsiteX21" fmla="*/ 1198880 w 1209040"/>
              <a:gd name="connsiteY21" fmla="*/ 1214120 h 1818640"/>
              <a:gd name="connsiteX0" fmla="*/ 1198880 w 1209040"/>
              <a:gd name="connsiteY0" fmla="*/ 1214120 h 1818640"/>
              <a:gd name="connsiteX1" fmla="*/ 1209040 w 1209040"/>
              <a:gd name="connsiteY1" fmla="*/ 0 h 1818640"/>
              <a:gd name="connsiteX2" fmla="*/ 1107440 w 1209040"/>
              <a:gd name="connsiteY2" fmla="*/ 20320 h 1818640"/>
              <a:gd name="connsiteX3" fmla="*/ 955040 w 1209040"/>
              <a:gd name="connsiteY3" fmla="*/ 30480 h 1818640"/>
              <a:gd name="connsiteX4" fmla="*/ 822960 w 1209040"/>
              <a:gd name="connsiteY4" fmla="*/ 76200 h 1818640"/>
              <a:gd name="connsiteX5" fmla="*/ 665480 w 1209040"/>
              <a:gd name="connsiteY5" fmla="*/ 127000 h 1818640"/>
              <a:gd name="connsiteX6" fmla="*/ 541020 w 1209040"/>
              <a:gd name="connsiteY6" fmla="*/ 205740 h 1818640"/>
              <a:gd name="connsiteX7" fmla="*/ 462280 w 1209040"/>
              <a:gd name="connsiteY7" fmla="*/ 264160 h 1818640"/>
              <a:gd name="connsiteX8" fmla="*/ 401320 w 1209040"/>
              <a:gd name="connsiteY8" fmla="*/ 314960 h 1818640"/>
              <a:gd name="connsiteX9" fmla="*/ 299720 w 1209040"/>
              <a:gd name="connsiteY9" fmla="*/ 406400 h 1818640"/>
              <a:gd name="connsiteX10" fmla="*/ 228600 w 1209040"/>
              <a:gd name="connsiteY10" fmla="*/ 513080 h 1818640"/>
              <a:gd name="connsiteX11" fmla="*/ 152400 w 1209040"/>
              <a:gd name="connsiteY11" fmla="*/ 619760 h 1818640"/>
              <a:gd name="connsiteX12" fmla="*/ 101600 w 1209040"/>
              <a:gd name="connsiteY12" fmla="*/ 741680 h 1818640"/>
              <a:gd name="connsiteX13" fmla="*/ 45720 w 1209040"/>
              <a:gd name="connsiteY13" fmla="*/ 889000 h 1818640"/>
              <a:gd name="connsiteX14" fmla="*/ 10160 w 1209040"/>
              <a:gd name="connsiteY14" fmla="*/ 1021080 h 1818640"/>
              <a:gd name="connsiteX15" fmla="*/ 0 w 1209040"/>
              <a:gd name="connsiteY15" fmla="*/ 1209040 h 1818640"/>
              <a:gd name="connsiteX16" fmla="*/ 10160 w 1209040"/>
              <a:gd name="connsiteY16" fmla="*/ 1366520 h 1818640"/>
              <a:gd name="connsiteX17" fmla="*/ 40640 w 1209040"/>
              <a:gd name="connsiteY17" fmla="*/ 1518920 h 1818640"/>
              <a:gd name="connsiteX18" fmla="*/ 91440 w 1209040"/>
              <a:gd name="connsiteY18" fmla="*/ 1666240 h 1818640"/>
              <a:gd name="connsiteX19" fmla="*/ 127000 w 1209040"/>
              <a:gd name="connsiteY19" fmla="*/ 1767840 h 1818640"/>
              <a:gd name="connsiteX20" fmla="*/ 152400 w 1209040"/>
              <a:gd name="connsiteY20" fmla="*/ 1818640 h 1818640"/>
              <a:gd name="connsiteX21" fmla="*/ 1198880 w 1209040"/>
              <a:gd name="connsiteY21" fmla="*/ 1214120 h 1818640"/>
              <a:gd name="connsiteX0" fmla="*/ 1198880 w 1209040"/>
              <a:gd name="connsiteY0" fmla="*/ 1214120 h 1818640"/>
              <a:gd name="connsiteX1" fmla="*/ 1209040 w 1209040"/>
              <a:gd name="connsiteY1" fmla="*/ 0 h 1818640"/>
              <a:gd name="connsiteX2" fmla="*/ 1107440 w 1209040"/>
              <a:gd name="connsiteY2" fmla="*/ 20320 h 1818640"/>
              <a:gd name="connsiteX3" fmla="*/ 955040 w 1209040"/>
              <a:gd name="connsiteY3" fmla="*/ 30480 h 1818640"/>
              <a:gd name="connsiteX4" fmla="*/ 822960 w 1209040"/>
              <a:gd name="connsiteY4" fmla="*/ 76200 h 1818640"/>
              <a:gd name="connsiteX5" fmla="*/ 665480 w 1209040"/>
              <a:gd name="connsiteY5" fmla="*/ 127000 h 1818640"/>
              <a:gd name="connsiteX6" fmla="*/ 541020 w 1209040"/>
              <a:gd name="connsiteY6" fmla="*/ 205740 h 1818640"/>
              <a:gd name="connsiteX7" fmla="*/ 462280 w 1209040"/>
              <a:gd name="connsiteY7" fmla="*/ 264160 h 1818640"/>
              <a:gd name="connsiteX8" fmla="*/ 401320 w 1209040"/>
              <a:gd name="connsiteY8" fmla="*/ 314960 h 1818640"/>
              <a:gd name="connsiteX9" fmla="*/ 299720 w 1209040"/>
              <a:gd name="connsiteY9" fmla="*/ 406400 h 1818640"/>
              <a:gd name="connsiteX10" fmla="*/ 228600 w 1209040"/>
              <a:gd name="connsiteY10" fmla="*/ 513080 h 1818640"/>
              <a:gd name="connsiteX11" fmla="*/ 152400 w 1209040"/>
              <a:gd name="connsiteY11" fmla="*/ 619760 h 1818640"/>
              <a:gd name="connsiteX12" fmla="*/ 101600 w 1209040"/>
              <a:gd name="connsiteY12" fmla="*/ 741680 h 1818640"/>
              <a:gd name="connsiteX13" fmla="*/ 45720 w 1209040"/>
              <a:gd name="connsiteY13" fmla="*/ 889000 h 1818640"/>
              <a:gd name="connsiteX14" fmla="*/ 10160 w 1209040"/>
              <a:gd name="connsiteY14" fmla="*/ 1021080 h 1818640"/>
              <a:gd name="connsiteX15" fmla="*/ 0 w 1209040"/>
              <a:gd name="connsiteY15" fmla="*/ 1209040 h 1818640"/>
              <a:gd name="connsiteX16" fmla="*/ 10160 w 1209040"/>
              <a:gd name="connsiteY16" fmla="*/ 1366520 h 1818640"/>
              <a:gd name="connsiteX17" fmla="*/ 30480 w 1209040"/>
              <a:gd name="connsiteY17" fmla="*/ 1521460 h 1818640"/>
              <a:gd name="connsiteX18" fmla="*/ 91440 w 1209040"/>
              <a:gd name="connsiteY18" fmla="*/ 1666240 h 1818640"/>
              <a:gd name="connsiteX19" fmla="*/ 127000 w 1209040"/>
              <a:gd name="connsiteY19" fmla="*/ 1767840 h 1818640"/>
              <a:gd name="connsiteX20" fmla="*/ 152400 w 1209040"/>
              <a:gd name="connsiteY20" fmla="*/ 1818640 h 1818640"/>
              <a:gd name="connsiteX21" fmla="*/ 1198880 w 1209040"/>
              <a:gd name="connsiteY21" fmla="*/ 1214120 h 1818640"/>
              <a:gd name="connsiteX0" fmla="*/ 1198880 w 1209040"/>
              <a:gd name="connsiteY0" fmla="*/ 1214120 h 1818640"/>
              <a:gd name="connsiteX1" fmla="*/ 1209040 w 1209040"/>
              <a:gd name="connsiteY1" fmla="*/ 0 h 1818640"/>
              <a:gd name="connsiteX2" fmla="*/ 1107440 w 1209040"/>
              <a:gd name="connsiteY2" fmla="*/ 20320 h 1818640"/>
              <a:gd name="connsiteX3" fmla="*/ 955040 w 1209040"/>
              <a:gd name="connsiteY3" fmla="*/ 30480 h 1818640"/>
              <a:gd name="connsiteX4" fmla="*/ 822960 w 1209040"/>
              <a:gd name="connsiteY4" fmla="*/ 76200 h 1818640"/>
              <a:gd name="connsiteX5" fmla="*/ 665480 w 1209040"/>
              <a:gd name="connsiteY5" fmla="*/ 127000 h 1818640"/>
              <a:gd name="connsiteX6" fmla="*/ 541020 w 1209040"/>
              <a:gd name="connsiteY6" fmla="*/ 205740 h 1818640"/>
              <a:gd name="connsiteX7" fmla="*/ 462280 w 1209040"/>
              <a:gd name="connsiteY7" fmla="*/ 264160 h 1818640"/>
              <a:gd name="connsiteX8" fmla="*/ 401320 w 1209040"/>
              <a:gd name="connsiteY8" fmla="*/ 314960 h 1818640"/>
              <a:gd name="connsiteX9" fmla="*/ 299720 w 1209040"/>
              <a:gd name="connsiteY9" fmla="*/ 406400 h 1818640"/>
              <a:gd name="connsiteX10" fmla="*/ 228600 w 1209040"/>
              <a:gd name="connsiteY10" fmla="*/ 513080 h 1818640"/>
              <a:gd name="connsiteX11" fmla="*/ 152400 w 1209040"/>
              <a:gd name="connsiteY11" fmla="*/ 619760 h 1818640"/>
              <a:gd name="connsiteX12" fmla="*/ 101600 w 1209040"/>
              <a:gd name="connsiteY12" fmla="*/ 741680 h 1818640"/>
              <a:gd name="connsiteX13" fmla="*/ 45720 w 1209040"/>
              <a:gd name="connsiteY13" fmla="*/ 889000 h 1818640"/>
              <a:gd name="connsiteX14" fmla="*/ 10160 w 1209040"/>
              <a:gd name="connsiteY14" fmla="*/ 1021080 h 1818640"/>
              <a:gd name="connsiteX15" fmla="*/ 0 w 1209040"/>
              <a:gd name="connsiteY15" fmla="*/ 1209040 h 1818640"/>
              <a:gd name="connsiteX16" fmla="*/ 2540 w 1209040"/>
              <a:gd name="connsiteY16" fmla="*/ 1369060 h 1818640"/>
              <a:gd name="connsiteX17" fmla="*/ 30480 w 1209040"/>
              <a:gd name="connsiteY17" fmla="*/ 1521460 h 1818640"/>
              <a:gd name="connsiteX18" fmla="*/ 91440 w 1209040"/>
              <a:gd name="connsiteY18" fmla="*/ 1666240 h 1818640"/>
              <a:gd name="connsiteX19" fmla="*/ 127000 w 1209040"/>
              <a:gd name="connsiteY19" fmla="*/ 1767840 h 1818640"/>
              <a:gd name="connsiteX20" fmla="*/ 152400 w 1209040"/>
              <a:gd name="connsiteY20" fmla="*/ 1818640 h 1818640"/>
              <a:gd name="connsiteX21" fmla="*/ 1198880 w 1209040"/>
              <a:gd name="connsiteY21" fmla="*/ 1214120 h 1818640"/>
              <a:gd name="connsiteX0" fmla="*/ 1198880 w 1209040"/>
              <a:gd name="connsiteY0" fmla="*/ 1214120 h 1818640"/>
              <a:gd name="connsiteX1" fmla="*/ 1209040 w 1209040"/>
              <a:gd name="connsiteY1" fmla="*/ 0 h 1818640"/>
              <a:gd name="connsiteX2" fmla="*/ 1107440 w 1209040"/>
              <a:gd name="connsiteY2" fmla="*/ 20320 h 1818640"/>
              <a:gd name="connsiteX3" fmla="*/ 955040 w 1209040"/>
              <a:gd name="connsiteY3" fmla="*/ 30480 h 1818640"/>
              <a:gd name="connsiteX4" fmla="*/ 822960 w 1209040"/>
              <a:gd name="connsiteY4" fmla="*/ 76200 h 1818640"/>
              <a:gd name="connsiteX5" fmla="*/ 665480 w 1209040"/>
              <a:gd name="connsiteY5" fmla="*/ 127000 h 1818640"/>
              <a:gd name="connsiteX6" fmla="*/ 541020 w 1209040"/>
              <a:gd name="connsiteY6" fmla="*/ 205740 h 1818640"/>
              <a:gd name="connsiteX7" fmla="*/ 462280 w 1209040"/>
              <a:gd name="connsiteY7" fmla="*/ 264160 h 1818640"/>
              <a:gd name="connsiteX8" fmla="*/ 401320 w 1209040"/>
              <a:gd name="connsiteY8" fmla="*/ 314960 h 1818640"/>
              <a:gd name="connsiteX9" fmla="*/ 299720 w 1209040"/>
              <a:gd name="connsiteY9" fmla="*/ 406400 h 1818640"/>
              <a:gd name="connsiteX10" fmla="*/ 228600 w 1209040"/>
              <a:gd name="connsiteY10" fmla="*/ 513080 h 1818640"/>
              <a:gd name="connsiteX11" fmla="*/ 152400 w 1209040"/>
              <a:gd name="connsiteY11" fmla="*/ 619760 h 1818640"/>
              <a:gd name="connsiteX12" fmla="*/ 101600 w 1209040"/>
              <a:gd name="connsiteY12" fmla="*/ 741680 h 1818640"/>
              <a:gd name="connsiteX13" fmla="*/ 45720 w 1209040"/>
              <a:gd name="connsiteY13" fmla="*/ 889000 h 1818640"/>
              <a:gd name="connsiteX14" fmla="*/ 10160 w 1209040"/>
              <a:gd name="connsiteY14" fmla="*/ 1021080 h 1818640"/>
              <a:gd name="connsiteX15" fmla="*/ 0 w 1209040"/>
              <a:gd name="connsiteY15" fmla="*/ 1209040 h 1818640"/>
              <a:gd name="connsiteX16" fmla="*/ 2540 w 1209040"/>
              <a:gd name="connsiteY16" fmla="*/ 1369060 h 1818640"/>
              <a:gd name="connsiteX17" fmla="*/ 30480 w 1209040"/>
              <a:gd name="connsiteY17" fmla="*/ 1521460 h 1818640"/>
              <a:gd name="connsiteX18" fmla="*/ 78740 w 1209040"/>
              <a:gd name="connsiteY18" fmla="*/ 1666240 h 1818640"/>
              <a:gd name="connsiteX19" fmla="*/ 127000 w 1209040"/>
              <a:gd name="connsiteY19" fmla="*/ 1767840 h 1818640"/>
              <a:gd name="connsiteX20" fmla="*/ 152400 w 1209040"/>
              <a:gd name="connsiteY20" fmla="*/ 1818640 h 1818640"/>
              <a:gd name="connsiteX21" fmla="*/ 1198880 w 1209040"/>
              <a:gd name="connsiteY21" fmla="*/ 1214120 h 1818640"/>
              <a:gd name="connsiteX0" fmla="*/ 1198880 w 1209040"/>
              <a:gd name="connsiteY0" fmla="*/ 1214120 h 1818640"/>
              <a:gd name="connsiteX1" fmla="*/ 1209040 w 1209040"/>
              <a:gd name="connsiteY1" fmla="*/ 0 h 1818640"/>
              <a:gd name="connsiteX2" fmla="*/ 1104900 w 1209040"/>
              <a:gd name="connsiteY2" fmla="*/ 10160 h 1818640"/>
              <a:gd name="connsiteX3" fmla="*/ 955040 w 1209040"/>
              <a:gd name="connsiteY3" fmla="*/ 30480 h 1818640"/>
              <a:gd name="connsiteX4" fmla="*/ 822960 w 1209040"/>
              <a:gd name="connsiteY4" fmla="*/ 76200 h 1818640"/>
              <a:gd name="connsiteX5" fmla="*/ 665480 w 1209040"/>
              <a:gd name="connsiteY5" fmla="*/ 127000 h 1818640"/>
              <a:gd name="connsiteX6" fmla="*/ 541020 w 1209040"/>
              <a:gd name="connsiteY6" fmla="*/ 205740 h 1818640"/>
              <a:gd name="connsiteX7" fmla="*/ 462280 w 1209040"/>
              <a:gd name="connsiteY7" fmla="*/ 264160 h 1818640"/>
              <a:gd name="connsiteX8" fmla="*/ 401320 w 1209040"/>
              <a:gd name="connsiteY8" fmla="*/ 314960 h 1818640"/>
              <a:gd name="connsiteX9" fmla="*/ 299720 w 1209040"/>
              <a:gd name="connsiteY9" fmla="*/ 406400 h 1818640"/>
              <a:gd name="connsiteX10" fmla="*/ 228600 w 1209040"/>
              <a:gd name="connsiteY10" fmla="*/ 513080 h 1818640"/>
              <a:gd name="connsiteX11" fmla="*/ 152400 w 1209040"/>
              <a:gd name="connsiteY11" fmla="*/ 619760 h 1818640"/>
              <a:gd name="connsiteX12" fmla="*/ 101600 w 1209040"/>
              <a:gd name="connsiteY12" fmla="*/ 741680 h 1818640"/>
              <a:gd name="connsiteX13" fmla="*/ 45720 w 1209040"/>
              <a:gd name="connsiteY13" fmla="*/ 889000 h 1818640"/>
              <a:gd name="connsiteX14" fmla="*/ 10160 w 1209040"/>
              <a:gd name="connsiteY14" fmla="*/ 1021080 h 1818640"/>
              <a:gd name="connsiteX15" fmla="*/ 0 w 1209040"/>
              <a:gd name="connsiteY15" fmla="*/ 1209040 h 1818640"/>
              <a:gd name="connsiteX16" fmla="*/ 2540 w 1209040"/>
              <a:gd name="connsiteY16" fmla="*/ 1369060 h 1818640"/>
              <a:gd name="connsiteX17" fmla="*/ 30480 w 1209040"/>
              <a:gd name="connsiteY17" fmla="*/ 1521460 h 1818640"/>
              <a:gd name="connsiteX18" fmla="*/ 78740 w 1209040"/>
              <a:gd name="connsiteY18" fmla="*/ 1666240 h 1818640"/>
              <a:gd name="connsiteX19" fmla="*/ 127000 w 1209040"/>
              <a:gd name="connsiteY19" fmla="*/ 1767840 h 1818640"/>
              <a:gd name="connsiteX20" fmla="*/ 152400 w 1209040"/>
              <a:gd name="connsiteY20" fmla="*/ 1818640 h 1818640"/>
              <a:gd name="connsiteX21" fmla="*/ 1198880 w 1209040"/>
              <a:gd name="connsiteY21" fmla="*/ 1214120 h 1818640"/>
              <a:gd name="connsiteX0" fmla="*/ 1198880 w 1209040"/>
              <a:gd name="connsiteY0" fmla="*/ 1214120 h 1818640"/>
              <a:gd name="connsiteX1" fmla="*/ 1209040 w 1209040"/>
              <a:gd name="connsiteY1" fmla="*/ 0 h 1818640"/>
              <a:gd name="connsiteX2" fmla="*/ 1104900 w 1209040"/>
              <a:gd name="connsiteY2" fmla="*/ 10160 h 1818640"/>
              <a:gd name="connsiteX3" fmla="*/ 955040 w 1209040"/>
              <a:gd name="connsiteY3" fmla="*/ 30480 h 1818640"/>
              <a:gd name="connsiteX4" fmla="*/ 820420 w 1209040"/>
              <a:gd name="connsiteY4" fmla="*/ 68580 h 1818640"/>
              <a:gd name="connsiteX5" fmla="*/ 665480 w 1209040"/>
              <a:gd name="connsiteY5" fmla="*/ 127000 h 1818640"/>
              <a:gd name="connsiteX6" fmla="*/ 541020 w 1209040"/>
              <a:gd name="connsiteY6" fmla="*/ 205740 h 1818640"/>
              <a:gd name="connsiteX7" fmla="*/ 462280 w 1209040"/>
              <a:gd name="connsiteY7" fmla="*/ 264160 h 1818640"/>
              <a:gd name="connsiteX8" fmla="*/ 401320 w 1209040"/>
              <a:gd name="connsiteY8" fmla="*/ 314960 h 1818640"/>
              <a:gd name="connsiteX9" fmla="*/ 299720 w 1209040"/>
              <a:gd name="connsiteY9" fmla="*/ 406400 h 1818640"/>
              <a:gd name="connsiteX10" fmla="*/ 228600 w 1209040"/>
              <a:gd name="connsiteY10" fmla="*/ 513080 h 1818640"/>
              <a:gd name="connsiteX11" fmla="*/ 152400 w 1209040"/>
              <a:gd name="connsiteY11" fmla="*/ 619760 h 1818640"/>
              <a:gd name="connsiteX12" fmla="*/ 101600 w 1209040"/>
              <a:gd name="connsiteY12" fmla="*/ 741680 h 1818640"/>
              <a:gd name="connsiteX13" fmla="*/ 45720 w 1209040"/>
              <a:gd name="connsiteY13" fmla="*/ 889000 h 1818640"/>
              <a:gd name="connsiteX14" fmla="*/ 10160 w 1209040"/>
              <a:gd name="connsiteY14" fmla="*/ 1021080 h 1818640"/>
              <a:gd name="connsiteX15" fmla="*/ 0 w 1209040"/>
              <a:gd name="connsiteY15" fmla="*/ 1209040 h 1818640"/>
              <a:gd name="connsiteX16" fmla="*/ 2540 w 1209040"/>
              <a:gd name="connsiteY16" fmla="*/ 1369060 h 1818640"/>
              <a:gd name="connsiteX17" fmla="*/ 30480 w 1209040"/>
              <a:gd name="connsiteY17" fmla="*/ 1521460 h 1818640"/>
              <a:gd name="connsiteX18" fmla="*/ 78740 w 1209040"/>
              <a:gd name="connsiteY18" fmla="*/ 1666240 h 1818640"/>
              <a:gd name="connsiteX19" fmla="*/ 127000 w 1209040"/>
              <a:gd name="connsiteY19" fmla="*/ 1767840 h 1818640"/>
              <a:gd name="connsiteX20" fmla="*/ 152400 w 1209040"/>
              <a:gd name="connsiteY20" fmla="*/ 1818640 h 1818640"/>
              <a:gd name="connsiteX21" fmla="*/ 1198880 w 1209040"/>
              <a:gd name="connsiteY21" fmla="*/ 1214120 h 181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09040" h="1818640">
                <a:moveTo>
                  <a:pt x="1198880" y="1214120"/>
                </a:moveTo>
                <a:cubicBezTo>
                  <a:pt x="1202267" y="809413"/>
                  <a:pt x="1205653" y="404707"/>
                  <a:pt x="1209040" y="0"/>
                </a:cubicBezTo>
                <a:lnTo>
                  <a:pt x="1104900" y="10160"/>
                </a:lnTo>
                <a:lnTo>
                  <a:pt x="955040" y="30480"/>
                </a:lnTo>
                <a:lnTo>
                  <a:pt x="820420" y="68580"/>
                </a:lnTo>
                <a:lnTo>
                  <a:pt x="665480" y="127000"/>
                </a:lnTo>
                <a:lnTo>
                  <a:pt x="541020" y="205740"/>
                </a:lnTo>
                <a:lnTo>
                  <a:pt x="462280" y="264160"/>
                </a:lnTo>
                <a:lnTo>
                  <a:pt x="401320" y="314960"/>
                </a:lnTo>
                <a:lnTo>
                  <a:pt x="299720" y="406400"/>
                </a:lnTo>
                <a:lnTo>
                  <a:pt x="228600" y="513080"/>
                </a:lnTo>
                <a:lnTo>
                  <a:pt x="152400" y="619760"/>
                </a:lnTo>
                <a:lnTo>
                  <a:pt x="101600" y="741680"/>
                </a:lnTo>
                <a:lnTo>
                  <a:pt x="45720" y="889000"/>
                </a:lnTo>
                <a:lnTo>
                  <a:pt x="10160" y="1021080"/>
                </a:lnTo>
                <a:lnTo>
                  <a:pt x="0" y="1209040"/>
                </a:lnTo>
                <a:cubicBezTo>
                  <a:pt x="847" y="1262380"/>
                  <a:pt x="1693" y="1315720"/>
                  <a:pt x="2540" y="1369060"/>
                </a:cubicBezTo>
                <a:lnTo>
                  <a:pt x="30480" y="1521460"/>
                </a:lnTo>
                <a:lnTo>
                  <a:pt x="78740" y="1666240"/>
                </a:lnTo>
                <a:lnTo>
                  <a:pt x="127000" y="1767840"/>
                </a:lnTo>
                <a:lnTo>
                  <a:pt x="152400" y="1818640"/>
                </a:lnTo>
                <a:lnTo>
                  <a:pt x="1198880" y="1214120"/>
                </a:lnTo>
                <a:close/>
              </a:path>
            </a:pathLst>
          </a:custGeom>
          <a:pattFill prst="openDmnd">
            <a:fgClr>
              <a:schemeClr val="accent3"/>
            </a:fgClr>
            <a:bgClr>
              <a:schemeClr val="bg1"/>
            </a:bgClr>
          </a:pattFill>
          <a:ln w="285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 smtClean="0"/>
          </a:p>
        </p:txBody>
      </p:sp>
      <p:sp>
        <p:nvSpPr>
          <p:cNvPr id="16" name="Kombinationstegning 15"/>
          <p:cNvSpPr/>
          <p:nvPr/>
        </p:nvSpPr>
        <p:spPr>
          <a:xfrm>
            <a:off x="3063240" y="2626360"/>
            <a:ext cx="1412240" cy="2433320"/>
          </a:xfrm>
          <a:custGeom>
            <a:avLst/>
            <a:gdLst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95960 w 1417320"/>
              <a:gd name="connsiteY6" fmla="*/ 121920 h 2433320"/>
              <a:gd name="connsiteX7" fmla="*/ 812800 w 1417320"/>
              <a:gd name="connsiteY7" fmla="*/ 167640 h 2433320"/>
              <a:gd name="connsiteX8" fmla="*/ 924560 w 1417320"/>
              <a:gd name="connsiteY8" fmla="*/ 259080 h 2433320"/>
              <a:gd name="connsiteX9" fmla="*/ 1061720 w 1417320"/>
              <a:gd name="connsiteY9" fmla="*/ 375920 h 2433320"/>
              <a:gd name="connsiteX10" fmla="*/ 1158240 w 1417320"/>
              <a:gd name="connsiteY10" fmla="*/ 48768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07160 w 1417320"/>
              <a:gd name="connsiteY16" fmla="*/ 1295400 h 2433320"/>
              <a:gd name="connsiteX17" fmla="*/ 1391920 w 1417320"/>
              <a:gd name="connsiteY17" fmla="*/ 1447800 h 2433320"/>
              <a:gd name="connsiteX18" fmla="*/ 1341120 w 1417320"/>
              <a:gd name="connsiteY18" fmla="*/ 1630680 h 2433320"/>
              <a:gd name="connsiteX19" fmla="*/ 1280160 w 1417320"/>
              <a:gd name="connsiteY19" fmla="*/ 1783080 h 2433320"/>
              <a:gd name="connsiteX20" fmla="*/ 1168400 w 1417320"/>
              <a:gd name="connsiteY20" fmla="*/ 1935480 h 2433320"/>
              <a:gd name="connsiteX21" fmla="*/ 1026160 w 1417320"/>
              <a:gd name="connsiteY21" fmla="*/ 20828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89280 w 1417320"/>
              <a:gd name="connsiteY24" fmla="*/ 2357120 h 2433320"/>
              <a:gd name="connsiteX25" fmla="*/ 431800 w 1417320"/>
              <a:gd name="connsiteY25" fmla="*/ 239776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95960 w 1417320"/>
              <a:gd name="connsiteY6" fmla="*/ 121920 h 2433320"/>
              <a:gd name="connsiteX7" fmla="*/ 812800 w 1417320"/>
              <a:gd name="connsiteY7" fmla="*/ 167640 h 2433320"/>
              <a:gd name="connsiteX8" fmla="*/ 924560 w 1417320"/>
              <a:gd name="connsiteY8" fmla="*/ 259080 h 2433320"/>
              <a:gd name="connsiteX9" fmla="*/ 1061720 w 1417320"/>
              <a:gd name="connsiteY9" fmla="*/ 375920 h 2433320"/>
              <a:gd name="connsiteX10" fmla="*/ 1158240 w 1417320"/>
              <a:gd name="connsiteY10" fmla="*/ 48768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07160 w 1417320"/>
              <a:gd name="connsiteY16" fmla="*/ 1295400 h 2433320"/>
              <a:gd name="connsiteX17" fmla="*/ 1391920 w 1417320"/>
              <a:gd name="connsiteY17" fmla="*/ 1447800 h 2433320"/>
              <a:gd name="connsiteX18" fmla="*/ 134112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26160 w 1417320"/>
              <a:gd name="connsiteY21" fmla="*/ 20828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89280 w 1417320"/>
              <a:gd name="connsiteY24" fmla="*/ 2357120 h 2433320"/>
              <a:gd name="connsiteX25" fmla="*/ 431800 w 1417320"/>
              <a:gd name="connsiteY25" fmla="*/ 239776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95960 w 1417320"/>
              <a:gd name="connsiteY6" fmla="*/ 121920 h 2433320"/>
              <a:gd name="connsiteX7" fmla="*/ 812800 w 1417320"/>
              <a:gd name="connsiteY7" fmla="*/ 167640 h 2433320"/>
              <a:gd name="connsiteX8" fmla="*/ 924560 w 1417320"/>
              <a:gd name="connsiteY8" fmla="*/ 259080 h 2433320"/>
              <a:gd name="connsiteX9" fmla="*/ 1061720 w 1417320"/>
              <a:gd name="connsiteY9" fmla="*/ 375920 h 2433320"/>
              <a:gd name="connsiteX10" fmla="*/ 1158240 w 1417320"/>
              <a:gd name="connsiteY10" fmla="*/ 48768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07160 w 1417320"/>
              <a:gd name="connsiteY16" fmla="*/ 1295400 h 2433320"/>
              <a:gd name="connsiteX17" fmla="*/ 1391920 w 1417320"/>
              <a:gd name="connsiteY17" fmla="*/ 1447800 h 2433320"/>
              <a:gd name="connsiteX18" fmla="*/ 134112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46480 w 1417320"/>
              <a:gd name="connsiteY21" fmla="*/ 20955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89280 w 1417320"/>
              <a:gd name="connsiteY24" fmla="*/ 2357120 h 2433320"/>
              <a:gd name="connsiteX25" fmla="*/ 431800 w 1417320"/>
              <a:gd name="connsiteY25" fmla="*/ 239776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95960 w 1417320"/>
              <a:gd name="connsiteY6" fmla="*/ 121920 h 2433320"/>
              <a:gd name="connsiteX7" fmla="*/ 812800 w 1417320"/>
              <a:gd name="connsiteY7" fmla="*/ 167640 h 2433320"/>
              <a:gd name="connsiteX8" fmla="*/ 924560 w 1417320"/>
              <a:gd name="connsiteY8" fmla="*/ 259080 h 2433320"/>
              <a:gd name="connsiteX9" fmla="*/ 1061720 w 1417320"/>
              <a:gd name="connsiteY9" fmla="*/ 375920 h 2433320"/>
              <a:gd name="connsiteX10" fmla="*/ 1158240 w 1417320"/>
              <a:gd name="connsiteY10" fmla="*/ 48768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07160 w 1417320"/>
              <a:gd name="connsiteY16" fmla="*/ 1295400 h 2433320"/>
              <a:gd name="connsiteX17" fmla="*/ 1391920 w 1417320"/>
              <a:gd name="connsiteY17" fmla="*/ 1447800 h 2433320"/>
              <a:gd name="connsiteX18" fmla="*/ 134112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46480 w 1417320"/>
              <a:gd name="connsiteY21" fmla="*/ 20955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94360 w 1417320"/>
              <a:gd name="connsiteY24" fmla="*/ 2374900 h 2433320"/>
              <a:gd name="connsiteX25" fmla="*/ 431800 w 1417320"/>
              <a:gd name="connsiteY25" fmla="*/ 239776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95960 w 1417320"/>
              <a:gd name="connsiteY6" fmla="*/ 121920 h 2433320"/>
              <a:gd name="connsiteX7" fmla="*/ 812800 w 1417320"/>
              <a:gd name="connsiteY7" fmla="*/ 167640 h 2433320"/>
              <a:gd name="connsiteX8" fmla="*/ 924560 w 1417320"/>
              <a:gd name="connsiteY8" fmla="*/ 259080 h 2433320"/>
              <a:gd name="connsiteX9" fmla="*/ 1061720 w 1417320"/>
              <a:gd name="connsiteY9" fmla="*/ 375920 h 2433320"/>
              <a:gd name="connsiteX10" fmla="*/ 1158240 w 1417320"/>
              <a:gd name="connsiteY10" fmla="*/ 48768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07160 w 1417320"/>
              <a:gd name="connsiteY16" fmla="*/ 1295400 h 2433320"/>
              <a:gd name="connsiteX17" fmla="*/ 1391920 w 1417320"/>
              <a:gd name="connsiteY17" fmla="*/ 1447800 h 2433320"/>
              <a:gd name="connsiteX18" fmla="*/ 134112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46480 w 1417320"/>
              <a:gd name="connsiteY21" fmla="*/ 20955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94360 w 1417320"/>
              <a:gd name="connsiteY24" fmla="*/ 2374900 h 2433320"/>
              <a:gd name="connsiteX25" fmla="*/ 434340 w 1417320"/>
              <a:gd name="connsiteY25" fmla="*/ 241808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95960 w 1417320"/>
              <a:gd name="connsiteY6" fmla="*/ 121920 h 2433320"/>
              <a:gd name="connsiteX7" fmla="*/ 812800 w 1417320"/>
              <a:gd name="connsiteY7" fmla="*/ 167640 h 2433320"/>
              <a:gd name="connsiteX8" fmla="*/ 942340 w 1417320"/>
              <a:gd name="connsiteY8" fmla="*/ 248920 h 2433320"/>
              <a:gd name="connsiteX9" fmla="*/ 1061720 w 1417320"/>
              <a:gd name="connsiteY9" fmla="*/ 375920 h 2433320"/>
              <a:gd name="connsiteX10" fmla="*/ 1158240 w 1417320"/>
              <a:gd name="connsiteY10" fmla="*/ 48768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07160 w 1417320"/>
              <a:gd name="connsiteY16" fmla="*/ 1295400 h 2433320"/>
              <a:gd name="connsiteX17" fmla="*/ 1391920 w 1417320"/>
              <a:gd name="connsiteY17" fmla="*/ 1447800 h 2433320"/>
              <a:gd name="connsiteX18" fmla="*/ 134112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46480 w 1417320"/>
              <a:gd name="connsiteY21" fmla="*/ 20955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94360 w 1417320"/>
              <a:gd name="connsiteY24" fmla="*/ 2374900 h 2433320"/>
              <a:gd name="connsiteX25" fmla="*/ 434340 w 1417320"/>
              <a:gd name="connsiteY25" fmla="*/ 241808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95960 w 1417320"/>
              <a:gd name="connsiteY6" fmla="*/ 121920 h 2433320"/>
              <a:gd name="connsiteX7" fmla="*/ 812800 w 1417320"/>
              <a:gd name="connsiteY7" fmla="*/ 167640 h 2433320"/>
              <a:gd name="connsiteX8" fmla="*/ 942340 w 1417320"/>
              <a:gd name="connsiteY8" fmla="*/ 248920 h 2433320"/>
              <a:gd name="connsiteX9" fmla="*/ 1069340 w 1417320"/>
              <a:gd name="connsiteY9" fmla="*/ 365760 h 2433320"/>
              <a:gd name="connsiteX10" fmla="*/ 1158240 w 1417320"/>
              <a:gd name="connsiteY10" fmla="*/ 48768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07160 w 1417320"/>
              <a:gd name="connsiteY16" fmla="*/ 1295400 h 2433320"/>
              <a:gd name="connsiteX17" fmla="*/ 1391920 w 1417320"/>
              <a:gd name="connsiteY17" fmla="*/ 1447800 h 2433320"/>
              <a:gd name="connsiteX18" fmla="*/ 134112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46480 w 1417320"/>
              <a:gd name="connsiteY21" fmla="*/ 20955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94360 w 1417320"/>
              <a:gd name="connsiteY24" fmla="*/ 2374900 h 2433320"/>
              <a:gd name="connsiteX25" fmla="*/ 434340 w 1417320"/>
              <a:gd name="connsiteY25" fmla="*/ 241808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95960 w 1417320"/>
              <a:gd name="connsiteY6" fmla="*/ 121920 h 2433320"/>
              <a:gd name="connsiteX7" fmla="*/ 812800 w 1417320"/>
              <a:gd name="connsiteY7" fmla="*/ 167640 h 2433320"/>
              <a:gd name="connsiteX8" fmla="*/ 942340 w 1417320"/>
              <a:gd name="connsiteY8" fmla="*/ 248920 h 2433320"/>
              <a:gd name="connsiteX9" fmla="*/ 1069340 w 1417320"/>
              <a:gd name="connsiteY9" fmla="*/ 365760 h 2433320"/>
              <a:gd name="connsiteX10" fmla="*/ 1163320 w 1417320"/>
              <a:gd name="connsiteY10" fmla="*/ 48260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07160 w 1417320"/>
              <a:gd name="connsiteY16" fmla="*/ 1295400 h 2433320"/>
              <a:gd name="connsiteX17" fmla="*/ 1391920 w 1417320"/>
              <a:gd name="connsiteY17" fmla="*/ 1447800 h 2433320"/>
              <a:gd name="connsiteX18" fmla="*/ 134112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46480 w 1417320"/>
              <a:gd name="connsiteY21" fmla="*/ 20955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94360 w 1417320"/>
              <a:gd name="connsiteY24" fmla="*/ 2374900 h 2433320"/>
              <a:gd name="connsiteX25" fmla="*/ 434340 w 1417320"/>
              <a:gd name="connsiteY25" fmla="*/ 241808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83260 w 1417320"/>
              <a:gd name="connsiteY6" fmla="*/ 101600 h 2433320"/>
              <a:gd name="connsiteX7" fmla="*/ 812800 w 1417320"/>
              <a:gd name="connsiteY7" fmla="*/ 167640 h 2433320"/>
              <a:gd name="connsiteX8" fmla="*/ 942340 w 1417320"/>
              <a:gd name="connsiteY8" fmla="*/ 248920 h 2433320"/>
              <a:gd name="connsiteX9" fmla="*/ 1069340 w 1417320"/>
              <a:gd name="connsiteY9" fmla="*/ 365760 h 2433320"/>
              <a:gd name="connsiteX10" fmla="*/ 1163320 w 1417320"/>
              <a:gd name="connsiteY10" fmla="*/ 48260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07160 w 1417320"/>
              <a:gd name="connsiteY16" fmla="*/ 1295400 h 2433320"/>
              <a:gd name="connsiteX17" fmla="*/ 1391920 w 1417320"/>
              <a:gd name="connsiteY17" fmla="*/ 1447800 h 2433320"/>
              <a:gd name="connsiteX18" fmla="*/ 134112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46480 w 1417320"/>
              <a:gd name="connsiteY21" fmla="*/ 20955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94360 w 1417320"/>
              <a:gd name="connsiteY24" fmla="*/ 2374900 h 2433320"/>
              <a:gd name="connsiteX25" fmla="*/ 434340 w 1417320"/>
              <a:gd name="connsiteY25" fmla="*/ 241808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83260 w 1417320"/>
              <a:gd name="connsiteY6" fmla="*/ 101600 h 2433320"/>
              <a:gd name="connsiteX7" fmla="*/ 812800 w 1417320"/>
              <a:gd name="connsiteY7" fmla="*/ 167640 h 2433320"/>
              <a:gd name="connsiteX8" fmla="*/ 942340 w 1417320"/>
              <a:gd name="connsiteY8" fmla="*/ 248920 h 2433320"/>
              <a:gd name="connsiteX9" fmla="*/ 1069340 w 1417320"/>
              <a:gd name="connsiteY9" fmla="*/ 365760 h 2433320"/>
              <a:gd name="connsiteX10" fmla="*/ 1163320 w 1417320"/>
              <a:gd name="connsiteY10" fmla="*/ 48260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17320 w 1417320"/>
              <a:gd name="connsiteY16" fmla="*/ 1295400 h 2433320"/>
              <a:gd name="connsiteX17" fmla="*/ 1391920 w 1417320"/>
              <a:gd name="connsiteY17" fmla="*/ 1447800 h 2433320"/>
              <a:gd name="connsiteX18" fmla="*/ 134112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46480 w 1417320"/>
              <a:gd name="connsiteY21" fmla="*/ 20955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94360 w 1417320"/>
              <a:gd name="connsiteY24" fmla="*/ 2374900 h 2433320"/>
              <a:gd name="connsiteX25" fmla="*/ 434340 w 1417320"/>
              <a:gd name="connsiteY25" fmla="*/ 241808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83260 w 1417320"/>
              <a:gd name="connsiteY6" fmla="*/ 101600 h 2433320"/>
              <a:gd name="connsiteX7" fmla="*/ 812800 w 1417320"/>
              <a:gd name="connsiteY7" fmla="*/ 167640 h 2433320"/>
              <a:gd name="connsiteX8" fmla="*/ 942340 w 1417320"/>
              <a:gd name="connsiteY8" fmla="*/ 248920 h 2433320"/>
              <a:gd name="connsiteX9" fmla="*/ 1069340 w 1417320"/>
              <a:gd name="connsiteY9" fmla="*/ 365760 h 2433320"/>
              <a:gd name="connsiteX10" fmla="*/ 1163320 w 1417320"/>
              <a:gd name="connsiteY10" fmla="*/ 48260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17320 w 1417320"/>
              <a:gd name="connsiteY16" fmla="*/ 1295400 h 2433320"/>
              <a:gd name="connsiteX17" fmla="*/ 1391920 w 1417320"/>
              <a:gd name="connsiteY17" fmla="*/ 1447800 h 2433320"/>
              <a:gd name="connsiteX18" fmla="*/ 135128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46480 w 1417320"/>
              <a:gd name="connsiteY21" fmla="*/ 20955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94360 w 1417320"/>
              <a:gd name="connsiteY24" fmla="*/ 2374900 h 2433320"/>
              <a:gd name="connsiteX25" fmla="*/ 434340 w 1417320"/>
              <a:gd name="connsiteY25" fmla="*/ 241808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7320"/>
              <a:gd name="connsiteY0" fmla="*/ 2407920 h 2433320"/>
              <a:gd name="connsiteX1" fmla="*/ 193040 w 1417320"/>
              <a:gd name="connsiteY1" fmla="*/ 1214120 h 2433320"/>
              <a:gd name="connsiteX2" fmla="*/ 193040 w 1417320"/>
              <a:gd name="connsiteY2" fmla="*/ 0 h 2433320"/>
              <a:gd name="connsiteX3" fmla="*/ 284480 w 1417320"/>
              <a:gd name="connsiteY3" fmla="*/ 10160 h 2433320"/>
              <a:gd name="connsiteX4" fmla="*/ 411480 w 1417320"/>
              <a:gd name="connsiteY4" fmla="*/ 20320 h 2433320"/>
              <a:gd name="connsiteX5" fmla="*/ 548640 w 1417320"/>
              <a:gd name="connsiteY5" fmla="*/ 50800 h 2433320"/>
              <a:gd name="connsiteX6" fmla="*/ 683260 w 1417320"/>
              <a:gd name="connsiteY6" fmla="*/ 101600 h 2433320"/>
              <a:gd name="connsiteX7" fmla="*/ 812800 w 1417320"/>
              <a:gd name="connsiteY7" fmla="*/ 167640 h 2433320"/>
              <a:gd name="connsiteX8" fmla="*/ 942340 w 1417320"/>
              <a:gd name="connsiteY8" fmla="*/ 248920 h 2433320"/>
              <a:gd name="connsiteX9" fmla="*/ 1069340 w 1417320"/>
              <a:gd name="connsiteY9" fmla="*/ 365760 h 2433320"/>
              <a:gd name="connsiteX10" fmla="*/ 1163320 w 1417320"/>
              <a:gd name="connsiteY10" fmla="*/ 482600 h 2433320"/>
              <a:gd name="connsiteX11" fmla="*/ 1275080 w 1417320"/>
              <a:gd name="connsiteY11" fmla="*/ 645160 h 2433320"/>
              <a:gd name="connsiteX12" fmla="*/ 1330960 w 1417320"/>
              <a:gd name="connsiteY12" fmla="*/ 756920 h 2433320"/>
              <a:gd name="connsiteX13" fmla="*/ 1361440 w 1417320"/>
              <a:gd name="connsiteY13" fmla="*/ 878840 h 2433320"/>
              <a:gd name="connsiteX14" fmla="*/ 1397000 w 1417320"/>
              <a:gd name="connsiteY14" fmla="*/ 1010920 h 2433320"/>
              <a:gd name="connsiteX15" fmla="*/ 1417320 w 1417320"/>
              <a:gd name="connsiteY15" fmla="*/ 1112520 h 2433320"/>
              <a:gd name="connsiteX16" fmla="*/ 1417320 w 1417320"/>
              <a:gd name="connsiteY16" fmla="*/ 1295400 h 2433320"/>
              <a:gd name="connsiteX17" fmla="*/ 1399540 w 1417320"/>
              <a:gd name="connsiteY17" fmla="*/ 1452880 h 2433320"/>
              <a:gd name="connsiteX18" fmla="*/ 1351280 w 1417320"/>
              <a:gd name="connsiteY18" fmla="*/ 1630680 h 2433320"/>
              <a:gd name="connsiteX19" fmla="*/ 1280160 w 1417320"/>
              <a:gd name="connsiteY19" fmla="*/ 1783080 h 2433320"/>
              <a:gd name="connsiteX20" fmla="*/ 1181100 w 1417320"/>
              <a:gd name="connsiteY20" fmla="*/ 1950720 h 2433320"/>
              <a:gd name="connsiteX21" fmla="*/ 1046480 w 1417320"/>
              <a:gd name="connsiteY21" fmla="*/ 2095500 h 2433320"/>
              <a:gd name="connsiteX22" fmla="*/ 924560 w 1417320"/>
              <a:gd name="connsiteY22" fmla="*/ 2199640 h 2433320"/>
              <a:gd name="connsiteX23" fmla="*/ 746760 w 1417320"/>
              <a:gd name="connsiteY23" fmla="*/ 2301240 h 2433320"/>
              <a:gd name="connsiteX24" fmla="*/ 594360 w 1417320"/>
              <a:gd name="connsiteY24" fmla="*/ 2374900 h 2433320"/>
              <a:gd name="connsiteX25" fmla="*/ 434340 w 1417320"/>
              <a:gd name="connsiteY25" fmla="*/ 2418080 h 2433320"/>
              <a:gd name="connsiteX26" fmla="*/ 279400 w 1417320"/>
              <a:gd name="connsiteY26" fmla="*/ 2433320 h 2433320"/>
              <a:gd name="connsiteX27" fmla="*/ 137160 w 1417320"/>
              <a:gd name="connsiteY27" fmla="*/ 2428240 h 2433320"/>
              <a:gd name="connsiteX28" fmla="*/ 0 w 1417320"/>
              <a:gd name="connsiteY28" fmla="*/ 2407920 h 2433320"/>
              <a:gd name="connsiteX0" fmla="*/ 0 w 1412240"/>
              <a:gd name="connsiteY0" fmla="*/ 2428240 h 2433320"/>
              <a:gd name="connsiteX1" fmla="*/ 187960 w 1412240"/>
              <a:gd name="connsiteY1" fmla="*/ 1214120 h 2433320"/>
              <a:gd name="connsiteX2" fmla="*/ 187960 w 1412240"/>
              <a:gd name="connsiteY2" fmla="*/ 0 h 2433320"/>
              <a:gd name="connsiteX3" fmla="*/ 279400 w 1412240"/>
              <a:gd name="connsiteY3" fmla="*/ 10160 h 2433320"/>
              <a:gd name="connsiteX4" fmla="*/ 406400 w 1412240"/>
              <a:gd name="connsiteY4" fmla="*/ 20320 h 2433320"/>
              <a:gd name="connsiteX5" fmla="*/ 543560 w 1412240"/>
              <a:gd name="connsiteY5" fmla="*/ 50800 h 2433320"/>
              <a:gd name="connsiteX6" fmla="*/ 678180 w 1412240"/>
              <a:gd name="connsiteY6" fmla="*/ 101600 h 2433320"/>
              <a:gd name="connsiteX7" fmla="*/ 807720 w 1412240"/>
              <a:gd name="connsiteY7" fmla="*/ 167640 h 2433320"/>
              <a:gd name="connsiteX8" fmla="*/ 937260 w 1412240"/>
              <a:gd name="connsiteY8" fmla="*/ 248920 h 2433320"/>
              <a:gd name="connsiteX9" fmla="*/ 1064260 w 1412240"/>
              <a:gd name="connsiteY9" fmla="*/ 365760 h 2433320"/>
              <a:gd name="connsiteX10" fmla="*/ 1158240 w 1412240"/>
              <a:gd name="connsiteY10" fmla="*/ 482600 h 2433320"/>
              <a:gd name="connsiteX11" fmla="*/ 1270000 w 1412240"/>
              <a:gd name="connsiteY11" fmla="*/ 645160 h 2433320"/>
              <a:gd name="connsiteX12" fmla="*/ 1325880 w 1412240"/>
              <a:gd name="connsiteY12" fmla="*/ 756920 h 2433320"/>
              <a:gd name="connsiteX13" fmla="*/ 1356360 w 1412240"/>
              <a:gd name="connsiteY13" fmla="*/ 878840 h 2433320"/>
              <a:gd name="connsiteX14" fmla="*/ 1391920 w 1412240"/>
              <a:gd name="connsiteY14" fmla="*/ 1010920 h 2433320"/>
              <a:gd name="connsiteX15" fmla="*/ 1412240 w 1412240"/>
              <a:gd name="connsiteY15" fmla="*/ 1112520 h 2433320"/>
              <a:gd name="connsiteX16" fmla="*/ 1412240 w 1412240"/>
              <a:gd name="connsiteY16" fmla="*/ 1295400 h 2433320"/>
              <a:gd name="connsiteX17" fmla="*/ 1394460 w 1412240"/>
              <a:gd name="connsiteY17" fmla="*/ 1452880 h 2433320"/>
              <a:gd name="connsiteX18" fmla="*/ 1346200 w 1412240"/>
              <a:gd name="connsiteY18" fmla="*/ 1630680 h 2433320"/>
              <a:gd name="connsiteX19" fmla="*/ 1275080 w 1412240"/>
              <a:gd name="connsiteY19" fmla="*/ 1783080 h 2433320"/>
              <a:gd name="connsiteX20" fmla="*/ 1176020 w 1412240"/>
              <a:gd name="connsiteY20" fmla="*/ 1950720 h 2433320"/>
              <a:gd name="connsiteX21" fmla="*/ 1041400 w 1412240"/>
              <a:gd name="connsiteY21" fmla="*/ 2095500 h 2433320"/>
              <a:gd name="connsiteX22" fmla="*/ 919480 w 1412240"/>
              <a:gd name="connsiteY22" fmla="*/ 2199640 h 2433320"/>
              <a:gd name="connsiteX23" fmla="*/ 741680 w 1412240"/>
              <a:gd name="connsiteY23" fmla="*/ 2301240 h 2433320"/>
              <a:gd name="connsiteX24" fmla="*/ 589280 w 1412240"/>
              <a:gd name="connsiteY24" fmla="*/ 2374900 h 2433320"/>
              <a:gd name="connsiteX25" fmla="*/ 429260 w 1412240"/>
              <a:gd name="connsiteY25" fmla="*/ 2418080 h 2433320"/>
              <a:gd name="connsiteX26" fmla="*/ 274320 w 1412240"/>
              <a:gd name="connsiteY26" fmla="*/ 2433320 h 2433320"/>
              <a:gd name="connsiteX27" fmla="*/ 132080 w 1412240"/>
              <a:gd name="connsiteY27" fmla="*/ 2428240 h 2433320"/>
              <a:gd name="connsiteX28" fmla="*/ 0 w 1412240"/>
              <a:gd name="connsiteY28" fmla="*/ 2428240 h 2433320"/>
              <a:gd name="connsiteX0" fmla="*/ 0 w 1412240"/>
              <a:gd name="connsiteY0" fmla="*/ 2428240 h 2433320"/>
              <a:gd name="connsiteX1" fmla="*/ 198120 w 1412240"/>
              <a:gd name="connsiteY1" fmla="*/ 1216660 h 2433320"/>
              <a:gd name="connsiteX2" fmla="*/ 187960 w 1412240"/>
              <a:gd name="connsiteY2" fmla="*/ 0 h 2433320"/>
              <a:gd name="connsiteX3" fmla="*/ 279400 w 1412240"/>
              <a:gd name="connsiteY3" fmla="*/ 10160 h 2433320"/>
              <a:gd name="connsiteX4" fmla="*/ 406400 w 1412240"/>
              <a:gd name="connsiteY4" fmla="*/ 20320 h 2433320"/>
              <a:gd name="connsiteX5" fmla="*/ 543560 w 1412240"/>
              <a:gd name="connsiteY5" fmla="*/ 50800 h 2433320"/>
              <a:gd name="connsiteX6" fmla="*/ 678180 w 1412240"/>
              <a:gd name="connsiteY6" fmla="*/ 101600 h 2433320"/>
              <a:gd name="connsiteX7" fmla="*/ 807720 w 1412240"/>
              <a:gd name="connsiteY7" fmla="*/ 167640 h 2433320"/>
              <a:gd name="connsiteX8" fmla="*/ 937260 w 1412240"/>
              <a:gd name="connsiteY8" fmla="*/ 248920 h 2433320"/>
              <a:gd name="connsiteX9" fmla="*/ 1064260 w 1412240"/>
              <a:gd name="connsiteY9" fmla="*/ 365760 h 2433320"/>
              <a:gd name="connsiteX10" fmla="*/ 1158240 w 1412240"/>
              <a:gd name="connsiteY10" fmla="*/ 482600 h 2433320"/>
              <a:gd name="connsiteX11" fmla="*/ 1270000 w 1412240"/>
              <a:gd name="connsiteY11" fmla="*/ 645160 h 2433320"/>
              <a:gd name="connsiteX12" fmla="*/ 1325880 w 1412240"/>
              <a:gd name="connsiteY12" fmla="*/ 756920 h 2433320"/>
              <a:gd name="connsiteX13" fmla="*/ 1356360 w 1412240"/>
              <a:gd name="connsiteY13" fmla="*/ 878840 h 2433320"/>
              <a:gd name="connsiteX14" fmla="*/ 1391920 w 1412240"/>
              <a:gd name="connsiteY14" fmla="*/ 1010920 h 2433320"/>
              <a:gd name="connsiteX15" fmla="*/ 1412240 w 1412240"/>
              <a:gd name="connsiteY15" fmla="*/ 1112520 h 2433320"/>
              <a:gd name="connsiteX16" fmla="*/ 1412240 w 1412240"/>
              <a:gd name="connsiteY16" fmla="*/ 1295400 h 2433320"/>
              <a:gd name="connsiteX17" fmla="*/ 1394460 w 1412240"/>
              <a:gd name="connsiteY17" fmla="*/ 1452880 h 2433320"/>
              <a:gd name="connsiteX18" fmla="*/ 1346200 w 1412240"/>
              <a:gd name="connsiteY18" fmla="*/ 1630680 h 2433320"/>
              <a:gd name="connsiteX19" fmla="*/ 1275080 w 1412240"/>
              <a:gd name="connsiteY19" fmla="*/ 1783080 h 2433320"/>
              <a:gd name="connsiteX20" fmla="*/ 1176020 w 1412240"/>
              <a:gd name="connsiteY20" fmla="*/ 1950720 h 2433320"/>
              <a:gd name="connsiteX21" fmla="*/ 1041400 w 1412240"/>
              <a:gd name="connsiteY21" fmla="*/ 2095500 h 2433320"/>
              <a:gd name="connsiteX22" fmla="*/ 919480 w 1412240"/>
              <a:gd name="connsiteY22" fmla="*/ 2199640 h 2433320"/>
              <a:gd name="connsiteX23" fmla="*/ 741680 w 1412240"/>
              <a:gd name="connsiteY23" fmla="*/ 2301240 h 2433320"/>
              <a:gd name="connsiteX24" fmla="*/ 589280 w 1412240"/>
              <a:gd name="connsiteY24" fmla="*/ 2374900 h 2433320"/>
              <a:gd name="connsiteX25" fmla="*/ 429260 w 1412240"/>
              <a:gd name="connsiteY25" fmla="*/ 2418080 h 2433320"/>
              <a:gd name="connsiteX26" fmla="*/ 274320 w 1412240"/>
              <a:gd name="connsiteY26" fmla="*/ 2433320 h 2433320"/>
              <a:gd name="connsiteX27" fmla="*/ 132080 w 1412240"/>
              <a:gd name="connsiteY27" fmla="*/ 2428240 h 2433320"/>
              <a:gd name="connsiteX28" fmla="*/ 0 w 1412240"/>
              <a:gd name="connsiteY28" fmla="*/ 2428240 h 2433320"/>
              <a:gd name="connsiteX0" fmla="*/ 0 w 1412240"/>
              <a:gd name="connsiteY0" fmla="*/ 2428240 h 2433320"/>
              <a:gd name="connsiteX1" fmla="*/ 198120 w 1412240"/>
              <a:gd name="connsiteY1" fmla="*/ 1216660 h 2433320"/>
              <a:gd name="connsiteX2" fmla="*/ 187960 w 1412240"/>
              <a:gd name="connsiteY2" fmla="*/ 0 h 2433320"/>
              <a:gd name="connsiteX3" fmla="*/ 279400 w 1412240"/>
              <a:gd name="connsiteY3" fmla="*/ 2540 h 2433320"/>
              <a:gd name="connsiteX4" fmla="*/ 406400 w 1412240"/>
              <a:gd name="connsiteY4" fmla="*/ 20320 h 2433320"/>
              <a:gd name="connsiteX5" fmla="*/ 543560 w 1412240"/>
              <a:gd name="connsiteY5" fmla="*/ 50800 h 2433320"/>
              <a:gd name="connsiteX6" fmla="*/ 678180 w 1412240"/>
              <a:gd name="connsiteY6" fmla="*/ 101600 h 2433320"/>
              <a:gd name="connsiteX7" fmla="*/ 807720 w 1412240"/>
              <a:gd name="connsiteY7" fmla="*/ 167640 h 2433320"/>
              <a:gd name="connsiteX8" fmla="*/ 937260 w 1412240"/>
              <a:gd name="connsiteY8" fmla="*/ 248920 h 2433320"/>
              <a:gd name="connsiteX9" fmla="*/ 1064260 w 1412240"/>
              <a:gd name="connsiteY9" fmla="*/ 365760 h 2433320"/>
              <a:gd name="connsiteX10" fmla="*/ 1158240 w 1412240"/>
              <a:gd name="connsiteY10" fmla="*/ 482600 h 2433320"/>
              <a:gd name="connsiteX11" fmla="*/ 1270000 w 1412240"/>
              <a:gd name="connsiteY11" fmla="*/ 645160 h 2433320"/>
              <a:gd name="connsiteX12" fmla="*/ 1325880 w 1412240"/>
              <a:gd name="connsiteY12" fmla="*/ 756920 h 2433320"/>
              <a:gd name="connsiteX13" fmla="*/ 1356360 w 1412240"/>
              <a:gd name="connsiteY13" fmla="*/ 878840 h 2433320"/>
              <a:gd name="connsiteX14" fmla="*/ 1391920 w 1412240"/>
              <a:gd name="connsiteY14" fmla="*/ 1010920 h 2433320"/>
              <a:gd name="connsiteX15" fmla="*/ 1412240 w 1412240"/>
              <a:gd name="connsiteY15" fmla="*/ 1112520 h 2433320"/>
              <a:gd name="connsiteX16" fmla="*/ 1412240 w 1412240"/>
              <a:gd name="connsiteY16" fmla="*/ 1295400 h 2433320"/>
              <a:gd name="connsiteX17" fmla="*/ 1394460 w 1412240"/>
              <a:gd name="connsiteY17" fmla="*/ 1452880 h 2433320"/>
              <a:gd name="connsiteX18" fmla="*/ 1346200 w 1412240"/>
              <a:gd name="connsiteY18" fmla="*/ 1630680 h 2433320"/>
              <a:gd name="connsiteX19" fmla="*/ 1275080 w 1412240"/>
              <a:gd name="connsiteY19" fmla="*/ 1783080 h 2433320"/>
              <a:gd name="connsiteX20" fmla="*/ 1176020 w 1412240"/>
              <a:gd name="connsiteY20" fmla="*/ 1950720 h 2433320"/>
              <a:gd name="connsiteX21" fmla="*/ 1041400 w 1412240"/>
              <a:gd name="connsiteY21" fmla="*/ 2095500 h 2433320"/>
              <a:gd name="connsiteX22" fmla="*/ 919480 w 1412240"/>
              <a:gd name="connsiteY22" fmla="*/ 2199640 h 2433320"/>
              <a:gd name="connsiteX23" fmla="*/ 741680 w 1412240"/>
              <a:gd name="connsiteY23" fmla="*/ 2301240 h 2433320"/>
              <a:gd name="connsiteX24" fmla="*/ 589280 w 1412240"/>
              <a:gd name="connsiteY24" fmla="*/ 2374900 h 2433320"/>
              <a:gd name="connsiteX25" fmla="*/ 429260 w 1412240"/>
              <a:gd name="connsiteY25" fmla="*/ 2418080 h 2433320"/>
              <a:gd name="connsiteX26" fmla="*/ 274320 w 1412240"/>
              <a:gd name="connsiteY26" fmla="*/ 2433320 h 2433320"/>
              <a:gd name="connsiteX27" fmla="*/ 132080 w 1412240"/>
              <a:gd name="connsiteY27" fmla="*/ 2428240 h 2433320"/>
              <a:gd name="connsiteX28" fmla="*/ 0 w 1412240"/>
              <a:gd name="connsiteY28" fmla="*/ 2428240 h 2433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412240" h="2433320">
                <a:moveTo>
                  <a:pt x="0" y="2428240"/>
                </a:moveTo>
                <a:lnTo>
                  <a:pt x="198120" y="1216660"/>
                </a:lnTo>
                <a:cubicBezTo>
                  <a:pt x="194733" y="811107"/>
                  <a:pt x="191347" y="405553"/>
                  <a:pt x="187960" y="0"/>
                </a:cubicBezTo>
                <a:lnTo>
                  <a:pt x="279400" y="2540"/>
                </a:lnTo>
                <a:lnTo>
                  <a:pt x="406400" y="20320"/>
                </a:lnTo>
                <a:lnTo>
                  <a:pt x="543560" y="50800"/>
                </a:lnTo>
                <a:lnTo>
                  <a:pt x="678180" y="101600"/>
                </a:lnTo>
                <a:lnTo>
                  <a:pt x="807720" y="167640"/>
                </a:lnTo>
                <a:lnTo>
                  <a:pt x="937260" y="248920"/>
                </a:lnTo>
                <a:lnTo>
                  <a:pt x="1064260" y="365760"/>
                </a:lnTo>
                <a:lnTo>
                  <a:pt x="1158240" y="482600"/>
                </a:lnTo>
                <a:lnTo>
                  <a:pt x="1270000" y="645160"/>
                </a:lnTo>
                <a:lnTo>
                  <a:pt x="1325880" y="756920"/>
                </a:lnTo>
                <a:lnTo>
                  <a:pt x="1356360" y="878840"/>
                </a:lnTo>
                <a:lnTo>
                  <a:pt x="1391920" y="1010920"/>
                </a:lnTo>
                <a:lnTo>
                  <a:pt x="1412240" y="1112520"/>
                </a:lnTo>
                <a:lnTo>
                  <a:pt x="1412240" y="1295400"/>
                </a:lnTo>
                <a:lnTo>
                  <a:pt x="1394460" y="1452880"/>
                </a:lnTo>
                <a:lnTo>
                  <a:pt x="1346200" y="1630680"/>
                </a:lnTo>
                <a:lnTo>
                  <a:pt x="1275080" y="1783080"/>
                </a:lnTo>
                <a:lnTo>
                  <a:pt x="1176020" y="1950720"/>
                </a:lnTo>
                <a:lnTo>
                  <a:pt x="1041400" y="2095500"/>
                </a:lnTo>
                <a:lnTo>
                  <a:pt x="919480" y="2199640"/>
                </a:lnTo>
                <a:lnTo>
                  <a:pt x="741680" y="2301240"/>
                </a:lnTo>
                <a:lnTo>
                  <a:pt x="589280" y="2374900"/>
                </a:lnTo>
                <a:lnTo>
                  <a:pt x="429260" y="2418080"/>
                </a:lnTo>
                <a:lnTo>
                  <a:pt x="274320" y="2433320"/>
                </a:lnTo>
                <a:lnTo>
                  <a:pt x="132080" y="2428240"/>
                </a:lnTo>
                <a:lnTo>
                  <a:pt x="0" y="2428240"/>
                </a:lnTo>
                <a:close/>
              </a:path>
            </a:pathLst>
          </a:custGeom>
          <a:pattFill prst="openDmnd">
            <a:fgClr>
              <a:schemeClr val="accent3"/>
            </a:fgClr>
            <a:bgClr>
              <a:schemeClr val="bg1"/>
            </a:bgClr>
          </a:pattFill>
          <a:ln w="285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17" name="Kombinationstegning 16"/>
          <p:cNvSpPr/>
          <p:nvPr/>
        </p:nvSpPr>
        <p:spPr>
          <a:xfrm>
            <a:off x="2197100" y="3870960"/>
            <a:ext cx="1023620" cy="896620"/>
          </a:xfrm>
          <a:custGeom>
            <a:avLst/>
            <a:gdLst>
              <a:gd name="connsiteX0" fmla="*/ 279400 w 1071880"/>
              <a:gd name="connsiteY0" fmla="*/ 932180 h 932180"/>
              <a:gd name="connsiteX1" fmla="*/ 1071880 w 1071880"/>
              <a:gd name="connsiteY1" fmla="*/ 0 h 932180"/>
              <a:gd name="connsiteX2" fmla="*/ 0 w 1071880"/>
              <a:gd name="connsiteY2" fmla="*/ 607060 h 932180"/>
              <a:gd name="connsiteX3" fmla="*/ 58420 w 1071880"/>
              <a:gd name="connsiteY3" fmla="*/ 695960 h 932180"/>
              <a:gd name="connsiteX4" fmla="*/ 109220 w 1071880"/>
              <a:gd name="connsiteY4" fmla="*/ 772160 h 932180"/>
              <a:gd name="connsiteX5" fmla="*/ 177800 w 1071880"/>
              <a:gd name="connsiteY5" fmla="*/ 838200 h 932180"/>
              <a:gd name="connsiteX6" fmla="*/ 231140 w 1071880"/>
              <a:gd name="connsiteY6" fmla="*/ 889000 h 932180"/>
              <a:gd name="connsiteX7" fmla="*/ 279400 w 1071880"/>
              <a:gd name="connsiteY7" fmla="*/ 932180 h 932180"/>
              <a:gd name="connsiteX0" fmla="*/ 279400 w 1036320"/>
              <a:gd name="connsiteY0" fmla="*/ 894080 h 894080"/>
              <a:gd name="connsiteX1" fmla="*/ 1036320 w 1036320"/>
              <a:gd name="connsiteY1" fmla="*/ 0 h 894080"/>
              <a:gd name="connsiteX2" fmla="*/ 0 w 1036320"/>
              <a:gd name="connsiteY2" fmla="*/ 568960 h 894080"/>
              <a:gd name="connsiteX3" fmla="*/ 58420 w 1036320"/>
              <a:gd name="connsiteY3" fmla="*/ 657860 h 894080"/>
              <a:gd name="connsiteX4" fmla="*/ 109220 w 1036320"/>
              <a:gd name="connsiteY4" fmla="*/ 734060 h 894080"/>
              <a:gd name="connsiteX5" fmla="*/ 177800 w 1036320"/>
              <a:gd name="connsiteY5" fmla="*/ 800100 h 894080"/>
              <a:gd name="connsiteX6" fmla="*/ 231140 w 1036320"/>
              <a:gd name="connsiteY6" fmla="*/ 850900 h 894080"/>
              <a:gd name="connsiteX7" fmla="*/ 279400 w 1036320"/>
              <a:gd name="connsiteY7" fmla="*/ 894080 h 894080"/>
              <a:gd name="connsiteX0" fmla="*/ 279400 w 1023620"/>
              <a:gd name="connsiteY0" fmla="*/ 896620 h 896620"/>
              <a:gd name="connsiteX1" fmla="*/ 1023620 w 1023620"/>
              <a:gd name="connsiteY1" fmla="*/ 0 h 896620"/>
              <a:gd name="connsiteX2" fmla="*/ 0 w 1023620"/>
              <a:gd name="connsiteY2" fmla="*/ 571500 h 896620"/>
              <a:gd name="connsiteX3" fmla="*/ 58420 w 1023620"/>
              <a:gd name="connsiteY3" fmla="*/ 660400 h 896620"/>
              <a:gd name="connsiteX4" fmla="*/ 109220 w 1023620"/>
              <a:gd name="connsiteY4" fmla="*/ 736600 h 896620"/>
              <a:gd name="connsiteX5" fmla="*/ 177800 w 1023620"/>
              <a:gd name="connsiteY5" fmla="*/ 802640 h 896620"/>
              <a:gd name="connsiteX6" fmla="*/ 231140 w 1023620"/>
              <a:gd name="connsiteY6" fmla="*/ 853440 h 896620"/>
              <a:gd name="connsiteX7" fmla="*/ 279400 w 1023620"/>
              <a:gd name="connsiteY7" fmla="*/ 896620 h 896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23620" h="896620">
                <a:moveTo>
                  <a:pt x="279400" y="896620"/>
                </a:moveTo>
                <a:lnTo>
                  <a:pt x="1023620" y="0"/>
                </a:lnTo>
                <a:lnTo>
                  <a:pt x="0" y="571500"/>
                </a:lnTo>
                <a:lnTo>
                  <a:pt x="58420" y="660400"/>
                </a:lnTo>
                <a:lnTo>
                  <a:pt x="109220" y="736600"/>
                </a:lnTo>
                <a:lnTo>
                  <a:pt x="177800" y="802640"/>
                </a:lnTo>
                <a:lnTo>
                  <a:pt x="231140" y="853440"/>
                </a:lnTo>
                <a:lnTo>
                  <a:pt x="279400" y="896620"/>
                </a:lnTo>
                <a:close/>
              </a:path>
            </a:pathLst>
          </a:custGeom>
          <a:pattFill prst="openDmnd">
            <a:fgClr>
              <a:schemeClr val="accent3"/>
            </a:fgClr>
            <a:bgClr>
              <a:schemeClr val="bg1"/>
            </a:bgClr>
          </a:pattFill>
          <a:ln w="28575">
            <a:solidFill>
              <a:schemeClr val="tx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dirty="0" err="1"/>
          </a:p>
        </p:txBody>
      </p:sp>
      <p:sp>
        <p:nvSpPr>
          <p:cNvPr id="18" name="Pladsholder til slidenumm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3</a:t>
            </a:fld>
            <a:endParaRPr lang="da-DK"/>
          </a:p>
        </p:txBody>
      </p:sp>
      <p:sp>
        <p:nvSpPr>
          <p:cNvPr id="4" name="Afrundet rektangel 3"/>
          <p:cNvSpPr/>
          <p:nvPr/>
        </p:nvSpPr>
        <p:spPr>
          <a:xfrm>
            <a:off x="1278385" y="2867487"/>
            <a:ext cx="795489" cy="683581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 smtClean="0"/>
          </a:p>
        </p:txBody>
      </p:sp>
      <p:sp>
        <p:nvSpPr>
          <p:cNvPr id="12" name="Afrundet rektangel 11"/>
          <p:cNvSpPr/>
          <p:nvPr/>
        </p:nvSpPr>
        <p:spPr>
          <a:xfrm>
            <a:off x="4470467" y="2658604"/>
            <a:ext cx="795489" cy="2621229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 smtClean="0"/>
          </a:p>
        </p:txBody>
      </p:sp>
      <p:sp>
        <p:nvSpPr>
          <p:cNvPr id="13" name="Afrundet rektangel 12"/>
          <p:cNvSpPr/>
          <p:nvPr/>
        </p:nvSpPr>
        <p:spPr>
          <a:xfrm>
            <a:off x="857348" y="4439920"/>
            <a:ext cx="1188221" cy="479789"/>
          </a:xfrm>
          <a:prstGeom prst="round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 smtClean="0"/>
          </a:p>
        </p:txBody>
      </p:sp>
    </p:spTree>
    <p:extLst>
      <p:ext uri="{BB962C8B-B14F-4D97-AF65-F5344CB8AC3E}">
        <p14:creationId xmlns:p14="http://schemas.microsoft.com/office/powerpoint/2010/main" val="170404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 animBg="1"/>
      <p:bldP spid="16" grpId="0" animBg="1"/>
      <p:bldP spid="17" grpId="0" animBg="1"/>
      <p:bldP spid="4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pPr/>
              <a:t>4</a:t>
            </a:fld>
            <a:endParaRPr lang="da-DK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Hvilke værktøjer har arbejdspladsen til at forebygge </a:t>
            </a:r>
            <a:r>
              <a:rPr lang="da-DK" smtClean="0"/>
              <a:t>sygefravær?</a:t>
            </a:r>
            <a:endParaRPr lang="da-DK" dirty="0"/>
          </a:p>
        </p:txBody>
      </p:sp>
      <p:pic>
        <p:nvPicPr>
          <p:cNvPr id="4" name="Bille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5012" y="1601589"/>
            <a:ext cx="4057096" cy="405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982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000" dirty="0" err="1"/>
              <a:t>Illness</a:t>
            </a:r>
            <a:r>
              <a:rPr lang="da-DK" sz="2000" dirty="0"/>
              <a:t> </a:t>
            </a:r>
            <a:r>
              <a:rPr lang="da-DK" sz="2000" dirty="0" err="1"/>
              <a:t>Flexibility</a:t>
            </a:r>
            <a:r>
              <a:rPr lang="da-DK" sz="2000" dirty="0"/>
              <a:t> Model (IFM</a:t>
            </a:r>
            <a:r>
              <a:rPr lang="da-DK" sz="2000" dirty="0" smtClean="0"/>
              <a:t>) – de individuelle faktorer</a:t>
            </a:r>
            <a:endParaRPr lang="da-DK" sz="2000" dirty="0"/>
          </a:p>
        </p:txBody>
      </p:sp>
      <p:sp>
        <p:nvSpPr>
          <p:cNvPr id="19" name="Rektangel 18"/>
          <p:cNvSpPr/>
          <p:nvPr/>
        </p:nvSpPr>
        <p:spPr>
          <a:xfrm>
            <a:off x="4285629" y="1050131"/>
            <a:ext cx="3593306" cy="10595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Beslutning om: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a) Sygemelding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b) Tilbage til arbejdet</a:t>
            </a:r>
          </a:p>
        </p:txBody>
      </p:sp>
      <p:grpSp>
        <p:nvGrpSpPr>
          <p:cNvPr id="22" name="Gruppe 21"/>
          <p:cNvGrpSpPr/>
          <p:nvPr/>
        </p:nvGrpSpPr>
        <p:grpSpPr>
          <a:xfrm>
            <a:off x="5119305" y="3450432"/>
            <a:ext cx="1932601" cy="1383054"/>
            <a:chOff x="8798958" y="3464720"/>
            <a:chExt cx="1932601" cy="1383054"/>
          </a:xfrm>
        </p:grpSpPr>
        <p:sp>
          <p:nvSpPr>
            <p:cNvPr id="23" name="Rektangel 22"/>
            <p:cNvSpPr/>
            <p:nvPr/>
          </p:nvSpPr>
          <p:spPr>
            <a:xfrm>
              <a:off x="8798958" y="3788250"/>
              <a:ext cx="1932601" cy="105952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indent="0" algn="ctr">
                <a:buNone/>
              </a:pPr>
              <a:r>
                <a:rPr lang="da-DK" sz="28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Kapacitet</a:t>
              </a:r>
            </a:p>
          </p:txBody>
        </p:sp>
        <p:cxnSp>
          <p:nvCxnSpPr>
            <p:cNvPr id="24" name="Lige pilforbindelse 23"/>
            <p:cNvCxnSpPr>
              <a:stCxn id="23" idx="0"/>
              <a:endCxn id="26" idx="2"/>
            </p:cNvCxnSpPr>
            <p:nvPr/>
          </p:nvCxnSpPr>
          <p:spPr>
            <a:xfrm flipH="1" flipV="1">
              <a:off x="9761338" y="3464720"/>
              <a:ext cx="3921" cy="323530"/>
            </a:xfrm>
            <a:prstGeom prst="straightConnector1">
              <a:avLst/>
            </a:prstGeom>
            <a:noFill/>
            <a:ln w="57150" cap="flat" cmpd="sng" algn="ctr">
              <a:solidFill>
                <a:srgbClr val="89AAC1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25" name="Gruppe 24"/>
          <p:cNvGrpSpPr/>
          <p:nvPr/>
        </p:nvGrpSpPr>
        <p:grpSpPr>
          <a:xfrm>
            <a:off x="5115384" y="2102511"/>
            <a:ext cx="1932601" cy="1347921"/>
            <a:chOff x="8795039" y="2116799"/>
            <a:chExt cx="1932601" cy="1347921"/>
          </a:xfrm>
        </p:grpSpPr>
        <p:sp>
          <p:nvSpPr>
            <p:cNvPr id="26" name="Rektangel 25"/>
            <p:cNvSpPr/>
            <p:nvPr/>
          </p:nvSpPr>
          <p:spPr>
            <a:xfrm>
              <a:off x="8795039" y="2405196"/>
              <a:ext cx="1932601" cy="105952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indent="0" algn="ctr">
                <a:buNone/>
              </a:pPr>
              <a:r>
                <a:rPr lang="da-DK" sz="2800" dirty="0" err="1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Arbejds-evne</a:t>
              </a:r>
              <a:endPara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endParaRPr>
            </a:p>
          </p:txBody>
        </p:sp>
        <p:cxnSp>
          <p:nvCxnSpPr>
            <p:cNvPr id="27" name="Lige pilforbindelse 26"/>
            <p:cNvCxnSpPr>
              <a:stCxn id="26" idx="0"/>
              <a:endCxn id="19" idx="2"/>
            </p:cNvCxnSpPr>
            <p:nvPr/>
          </p:nvCxnSpPr>
          <p:spPr>
            <a:xfrm flipV="1">
              <a:off x="9761340" y="2116799"/>
              <a:ext cx="597" cy="288397"/>
            </a:xfrm>
            <a:prstGeom prst="straightConnector1">
              <a:avLst/>
            </a:prstGeom>
            <a:noFill/>
            <a:ln w="57150" cap="flat" cmpd="sng" algn="ctr">
              <a:solidFill>
                <a:srgbClr val="89AAC1"/>
              </a:solidFill>
              <a:prstDash val="solid"/>
              <a:miter lim="800000"/>
              <a:tailEnd type="triangle"/>
            </a:ln>
            <a:effectLst/>
          </p:spPr>
        </p:cxnSp>
      </p:grpSp>
      <p:grpSp>
        <p:nvGrpSpPr>
          <p:cNvPr id="36" name="Gruppe 35"/>
          <p:cNvGrpSpPr/>
          <p:nvPr/>
        </p:nvGrpSpPr>
        <p:grpSpPr>
          <a:xfrm>
            <a:off x="1947418" y="1720519"/>
            <a:ext cx="4134267" cy="1059524"/>
            <a:chOff x="1947418" y="1734807"/>
            <a:chExt cx="4134267" cy="1059524"/>
          </a:xfrm>
        </p:grpSpPr>
        <p:sp>
          <p:nvSpPr>
            <p:cNvPr id="18" name="Rektangel 17"/>
            <p:cNvSpPr/>
            <p:nvPr/>
          </p:nvSpPr>
          <p:spPr>
            <a:xfrm>
              <a:off x="1947418" y="1734807"/>
              <a:ext cx="1932601" cy="1059524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indent="0" algn="ctr">
                <a:buNone/>
              </a:pPr>
              <a:r>
                <a:rPr lang="da-DK" sz="28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Motivation</a:t>
              </a:r>
            </a:p>
          </p:txBody>
        </p:sp>
        <p:cxnSp>
          <p:nvCxnSpPr>
            <p:cNvPr id="29" name="Lige pilforbindelse 28"/>
            <p:cNvCxnSpPr>
              <a:stCxn id="18" idx="3"/>
            </p:cNvCxnSpPr>
            <p:nvPr/>
          </p:nvCxnSpPr>
          <p:spPr>
            <a:xfrm>
              <a:off x="3880019" y="2264569"/>
              <a:ext cx="2201666" cy="0"/>
            </a:xfrm>
            <a:prstGeom prst="straightConnector1">
              <a:avLst/>
            </a:prstGeom>
            <a:noFill/>
            <a:ln w="57150" cap="flat" cmpd="sng" algn="ctr">
              <a:solidFill>
                <a:srgbClr val="89AAC1"/>
              </a:solidFill>
              <a:prstDash val="solid"/>
              <a:miter lim="800000"/>
              <a:tailEnd type="triangle"/>
            </a:ln>
            <a:effectLst/>
          </p:spPr>
        </p:cxnSp>
      </p:grpSp>
      <p:sp>
        <p:nvSpPr>
          <p:cNvPr id="31" name="Rektangel 30"/>
          <p:cNvSpPr/>
          <p:nvPr/>
        </p:nvSpPr>
        <p:spPr>
          <a:xfrm>
            <a:off x="5115411" y="5157016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Helbred</a:t>
            </a:r>
          </a:p>
        </p:txBody>
      </p:sp>
      <p:cxnSp>
        <p:nvCxnSpPr>
          <p:cNvPr id="32" name="Lige pilforbindelse 31"/>
          <p:cNvCxnSpPr>
            <a:stCxn id="31" idx="0"/>
          </p:cNvCxnSpPr>
          <p:nvPr/>
        </p:nvCxnSpPr>
        <p:spPr>
          <a:xfrm flipV="1">
            <a:off x="6081712" y="4833486"/>
            <a:ext cx="3920" cy="32353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6" name="Lige pilforbindelse 15"/>
          <p:cNvCxnSpPr>
            <a:stCxn id="31" idx="0"/>
            <a:endCxn id="19" idx="2"/>
          </p:cNvCxnSpPr>
          <p:nvPr/>
        </p:nvCxnSpPr>
        <p:spPr>
          <a:xfrm flipV="1">
            <a:off x="6081712" y="2109655"/>
            <a:ext cx="570" cy="3047361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" name="Tekstfelt 4"/>
          <p:cNvSpPr txBox="1"/>
          <p:nvPr/>
        </p:nvSpPr>
        <p:spPr>
          <a:xfrm>
            <a:off x="6230112" y="3383280"/>
            <a:ext cx="371856" cy="5279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buNone/>
            </a:pPr>
            <a:r>
              <a:rPr lang="da-DK" sz="3600" b="1" dirty="0" smtClean="0">
                <a:solidFill>
                  <a:srgbClr val="89AAC1"/>
                </a:solidFill>
              </a:rPr>
              <a:t>?</a:t>
            </a:r>
            <a:endParaRPr lang="da-DK" sz="3600" b="1" dirty="0">
              <a:solidFill>
                <a:srgbClr val="89AAC1"/>
              </a:solidFill>
            </a:endParaRP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8631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000" dirty="0" err="1"/>
              <a:t>Illness</a:t>
            </a:r>
            <a:r>
              <a:rPr lang="da-DK" sz="2000" dirty="0"/>
              <a:t> </a:t>
            </a:r>
            <a:r>
              <a:rPr lang="da-DK" sz="2000" dirty="0" err="1"/>
              <a:t>Flexibility</a:t>
            </a:r>
            <a:r>
              <a:rPr lang="da-DK" sz="2000" dirty="0"/>
              <a:t> Model (IFM</a:t>
            </a:r>
            <a:r>
              <a:rPr lang="da-DK" sz="2000" dirty="0" smtClean="0"/>
              <a:t>)</a:t>
            </a:r>
            <a:r>
              <a:rPr lang="da-DK" sz="2000" dirty="0"/>
              <a:t> – </a:t>
            </a:r>
            <a:r>
              <a:rPr lang="da-DK" dirty="0"/>
              <a:t>de individuelle faktorer</a:t>
            </a:r>
          </a:p>
        </p:txBody>
      </p:sp>
      <p:sp>
        <p:nvSpPr>
          <p:cNvPr id="5" name="Rektangel 4"/>
          <p:cNvSpPr/>
          <p:nvPr/>
        </p:nvSpPr>
        <p:spPr>
          <a:xfrm>
            <a:off x="8795038" y="5171304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Helbred</a:t>
            </a:r>
          </a:p>
        </p:txBody>
      </p:sp>
      <p:cxnSp>
        <p:nvCxnSpPr>
          <p:cNvPr id="6" name="Lige pilforbindelse 5"/>
          <p:cNvCxnSpPr>
            <a:stCxn id="5" idx="0"/>
            <a:endCxn id="8" idx="2"/>
          </p:cNvCxnSpPr>
          <p:nvPr/>
        </p:nvCxnSpPr>
        <p:spPr>
          <a:xfrm flipV="1">
            <a:off x="9761339" y="4847774"/>
            <a:ext cx="3920" cy="32353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grpSp>
        <p:nvGrpSpPr>
          <p:cNvPr id="36" name="Gruppe 35"/>
          <p:cNvGrpSpPr/>
          <p:nvPr/>
        </p:nvGrpSpPr>
        <p:grpSpPr>
          <a:xfrm>
            <a:off x="5627071" y="1064419"/>
            <a:ext cx="5931517" cy="5166409"/>
            <a:chOff x="5627071" y="1064419"/>
            <a:chExt cx="5931517" cy="5166409"/>
          </a:xfrm>
        </p:grpSpPr>
        <p:sp>
          <p:nvSpPr>
            <p:cNvPr id="4" name="Rektangel 3"/>
            <p:cNvSpPr/>
            <p:nvPr/>
          </p:nvSpPr>
          <p:spPr>
            <a:xfrm>
              <a:off x="7965282" y="1064419"/>
              <a:ext cx="3593306" cy="10595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24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Beslutning om:</a:t>
              </a:r>
            </a:p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24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a) Sygemelding</a:t>
              </a:r>
            </a:p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24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b) Tilbage til arbejdet</a:t>
              </a:r>
            </a:p>
          </p:txBody>
        </p:sp>
        <p:grpSp>
          <p:nvGrpSpPr>
            <p:cNvPr id="7" name="Gruppe 6"/>
            <p:cNvGrpSpPr/>
            <p:nvPr/>
          </p:nvGrpSpPr>
          <p:grpSpPr>
            <a:xfrm>
              <a:off x="8798958" y="3464720"/>
              <a:ext cx="1932601" cy="1383054"/>
              <a:chOff x="8798958" y="3464720"/>
              <a:chExt cx="1932601" cy="1383054"/>
            </a:xfrm>
          </p:grpSpPr>
          <p:sp>
            <p:nvSpPr>
              <p:cNvPr id="8" name="Rektangel 7"/>
              <p:cNvSpPr/>
              <p:nvPr/>
            </p:nvSpPr>
            <p:spPr>
              <a:xfrm>
                <a:off x="8798958" y="3788250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Kapacitet</a:t>
                </a:r>
              </a:p>
            </p:txBody>
          </p:sp>
          <p:cxnSp>
            <p:nvCxnSpPr>
              <p:cNvPr id="9" name="Lige pilforbindelse 8"/>
              <p:cNvCxnSpPr>
                <a:stCxn id="8" idx="0"/>
                <a:endCxn id="11" idx="2"/>
              </p:cNvCxnSpPr>
              <p:nvPr/>
            </p:nvCxnSpPr>
            <p:spPr>
              <a:xfrm flipH="1" flipV="1">
                <a:off x="9761340" y="3464720"/>
                <a:ext cx="3919" cy="32353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grpSp>
          <p:nvGrpSpPr>
            <p:cNvPr id="10" name="Gruppe 9"/>
            <p:cNvGrpSpPr/>
            <p:nvPr/>
          </p:nvGrpSpPr>
          <p:grpSpPr>
            <a:xfrm>
              <a:off x="8795039" y="2123943"/>
              <a:ext cx="1932601" cy="1340777"/>
              <a:chOff x="8795039" y="2123943"/>
              <a:chExt cx="1932601" cy="1340777"/>
            </a:xfrm>
          </p:grpSpPr>
          <p:sp>
            <p:nvSpPr>
              <p:cNvPr id="11" name="Rektangel 10"/>
              <p:cNvSpPr/>
              <p:nvPr/>
            </p:nvSpPr>
            <p:spPr>
              <a:xfrm>
                <a:off x="8795039" y="2405196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 err="1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Arbejds-evne</a:t>
                </a:r>
                <a:endParaRPr lang="da-DK" sz="28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12" name="Lige pilforbindelse 11"/>
              <p:cNvCxnSpPr>
                <a:stCxn id="11" idx="0"/>
                <a:endCxn id="4" idx="2"/>
              </p:cNvCxnSpPr>
              <p:nvPr/>
            </p:nvCxnSpPr>
            <p:spPr>
              <a:xfrm flipV="1">
                <a:off x="9761340" y="2123943"/>
                <a:ext cx="595" cy="281253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grpSp>
          <p:nvGrpSpPr>
            <p:cNvPr id="35" name="Gruppe 34"/>
            <p:cNvGrpSpPr/>
            <p:nvPr/>
          </p:nvGrpSpPr>
          <p:grpSpPr>
            <a:xfrm>
              <a:off x="5627071" y="1734807"/>
              <a:ext cx="4134267" cy="1059524"/>
              <a:chOff x="5627071" y="1734807"/>
              <a:chExt cx="4134267" cy="1059524"/>
            </a:xfrm>
          </p:grpSpPr>
          <p:sp>
            <p:nvSpPr>
              <p:cNvPr id="3" name="Rektangel 2"/>
              <p:cNvSpPr/>
              <p:nvPr/>
            </p:nvSpPr>
            <p:spPr>
              <a:xfrm>
                <a:off x="5627071" y="1734807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Motivation</a:t>
                </a:r>
              </a:p>
            </p:txBody>
          </p:sp>
          <p:cxnSp>
            <p:nvCxnSpPr>
              <p:cNvPr id="14" name="Lige pilforbindelse 13"/>
              <p:cNvCxnSpPr>
                <a:stCxn id="3" idx="3"/>
              </p:cNvCxnSpPr>
              <p:nvPr/>
            </p:nvCxnSpPr>
            <p:spPr>
              <a:xfrm>
                <a:off x="7559672" y="2264569"/>
                <a:ext cx="2201666" cy="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grpSp>
          <p:nvGrpSpPr>
            <p:cNvPr id="15" name="Gruppe 14"/>
            <p:cNvGrpSpPr/>
            <p:nvPr/>
          </p:nvGrpSpPr>
          <p:grpSpPr>
            <a:xfrm>
              <a:off x="8795037" y="4847774"/>
              <a:ext cx="1932601" cy="1383054"/>
              <a:chOff x="8795037" y="4847774"/>
              <a:chExt cx="1932601" cy="1383054"/>
            </a:xfrm>
          </p:grpSpPr>
          <p:sp>
            <p:nvSpPr>
              <p:cNvPr id="16" name="Rektangel 15"/>
              <p:cNvSpPr/>
              <p:nvPr/>
            </p:nvSpPr>
            <p:spPr>
              <a:xfrm>
                <a:off x="8795037" y="5171304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Helbred</a:t>
                </a:r>
              </a:p>
            </p:txBody>
          </p:sp>
          <p:cxnSp>
            <p:nvCxnSpPr>
              <p:cNvPr id="17" name="Lige pilforbindelse 16"/>
              <p:cNvCxnSpPr>
                <a:stCxn id="16" idx="0"/>
              </p:cNvCxnSpPr>
              <p:nvPr/>
            </p:nvCxnSpPr>
            <p:spPr>
              <a:xfrm flipV="1">
                <a:off x="9761338" y="4847774"/>
                <a:ext cx="3920" cy="32353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</p:grpSp>
      <p:grpSp>
        <p:nvGrpSpPr>
          <p:cNvPr id="34" name="Gruppe 33"/>
          <p:cNvGrpSpPr/>
          <p:nvPr/>
        </p:nvGrpSpPr>
        <p:grpSpPr>
          <a:xfrm>
            <a:off x="1947418" y="1064419"/>
            <a:ext cx="5931517" cy="5166409"/>
            <a:chOff x="1947418" y="1064419"/>
            <a:chExt cx="5931517" cy="5166409"/>
          </a:xfrm>
        </p:grpSpPr>
        <p:sp>
          <p:nvSpPr>
            <p:cNvPr id="19" name="Rektangel 18"/>
            <p:cNvSpPr/>
            <p:nvPr/>
          </p:nvSpPr>
          <p:spPr>
            <a:xfrm>
              <a:off x="4285629" y="1064419"/>
              <a:ext cx="3593306" cy="10595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24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Beslutning om:</a:t>
              </a:r>
            </a:p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24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a) Sygemelding</a:t>
              </a:r>
            </a:p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24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b) Tilbage til arbejdet</a:t>
              </a:r>
            </a:p>
          </p:txBody>
        </p:sp>
        <p:grpSp>
          <p:nvGrpSpPr>
            <p:cNvPr id="22" name="Gruppe 21"/>
            <p:cNvGrpSpPr/>
            <p:nvPr/>
          </p:nvGrpSpPr>
          <p:grpSpPr>
            <a:xfrm>
              <a:off x="5119305" y="3464720"/>
              <a:ext cx="1932601" cy="1383054"/>
              <a:chOff x="8798958" y="3464720"/>
              <a:chExt cx="1932601" cy="1383054"/>
            </a:xfrm>
          </p:grpSpPr>
          <p:sp>
            <p:nvSpPr>
              <p:cNvPr id="23" name="Rektangel 22"/>
              <p:cNvSpPr/>
              <p:nvPr/>
            </p:nvSpPr>
            <p:spPr>
              <a:xfrm>
                <a:off x="8798958" y="3788250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Kapacitet</a:t>
                </a:r>
              </a:p>
            </p:txBody>
          </p:sp>
          <p:cxnSp>
            <p:nvCxnSpPr>
              <p:cNvPr id="24" name="Lige pilforbindelse 23"/>
              <p:cNvCxnSpPr>
                <a:stCxn id="23" idx="0"/>
                <a:endCxn id="26" idx="2"/>
              </p:cNvCxnSpPr>
              <p:nvPr/>
            </p:nvCxnSpPr>
            <p:spPr>
              <a:xfrm flipH="1" flipV="1">
                <a:off x="9761340" y="3464720"/>
                <a:ext cx="3919" cy="32353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grpSp>
          <p:nvGrpSpPr>
            <p:cNvPr id="25" name="Gruppe 24"/>
            <p:cNvGrpSpPr/>
            <p:nvPr/>
          </p:nvGrpSpPr>
          <p:grpSpPr>
            <a:xfrm>
              <a:off x="5115386" y="2123943"/>
              <a:ext cx="1932601" cy="1340777"/>
              <a:chOff x="8795039" y="2123943"/>
              <a:chExt cx="1932601" cy="1340777"/>
            </a:xfrm>
          </p:grpSpPr>
          <p:sp>
            <p:nvSpPr>
              <p:cNvPr id="26" name="Rektangel 25"/>
              <p:cNvSpPr/>
              <p:nvPr/>
            </p:nvSpPr>
            <p:spPr>
              <a:xfrm>
                <a:off x="8795039" y="2405196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 err="1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Arbejds-evne</a:t>
                </a:r>
                <a:endParaRPr lang="da-DK" sz="28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27" name="Lige pilforbindelse 26"/>
              <p:cNvCxnSpPr>
                <a:stCxn id="26" idx="0"/>
                <a:endCxn id="19" idx="2"/>
              </p:cNvCxnSpPr>
              <p:nvPr/>
            </p:nvCxnSpPr>
            <p:spPr>
              <a:xfrm flipV="1">
                <a:off x="9761340" y="2123943"/>
                <a:ext cx="7739" cy="281253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grpSp>
          <p:nvGrpSpPr>
            <p:cNvPr id="33" name="Gruppe 32"/>
            <p:cNvGrpSpPr/>
            <p:nvPr/>
          </p:nvGrpSpPr>
          <p:grpSpPr>
            <a:xfrm>
              <a:off x="1947418" y="1734807"/>
              <a:ext cx="4134267" cy="1059524"/>
              <a:chOff x="1947418" y="1734807"/>
              <a:chExt cx="4134267" cy="1059524"/>
            </a:xfrm>
          </p:grpSpPr>
          <p:sp>
            <p:nvSpPr>
              <p:cNvPr id="18" name="Rektangel 17"/>
              <p:cNvSpPr/>
              <p:nvPr/>
            </p:nvSpPr>
            <p:spPr>
              <a:xfrm>
                <a:off x="1947418" y="1734807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Motivation</a:t>
                </a:r>
              </a:p>
            </p:txBody>
          </p:sp>
          <p:cxnSp>
            <p:nvCxnSpPr>
              <p:cNvPr id="29" name="Lige pilforbindelse 28"/>
              <p:cNvCxnSpPr>
                <a:stCxn id="18" idx="3"/>
              </p:cNvCxnSpPr>
              <p:nvPr/>
            </p:nvCxnSpPr>
            <p:spPr>
              <a:xfrm>
                <a:off x="3880019" y="2264569"/>
                <a:ext cx="2201666" cy="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grpSp>
          <p:nvGrpSpPr>
            <p:cNvPr id="30" name="Gruppe 29"/>
            <p:cNvGrpSpPr/>
            <p:nvPr/>
          </p:nvGrpSpPr>
          <p:grpSpPr>
            <a:xfrm>
              <a:off x="5115384" y="4847774"/>
              <a:ext cx="1932601" cy="1383054"/>
              <a:chOff x="8795037" y="4847774"/>
              <a:chExt cx="1932601" cy="1383054"/>
            </a:xfrm>
          </p:grpSpPr>
          <p:sp>
            <p:nvSpPr>
              <p:cNvPr id="31" name="Rektangel 30"/>
              <p:cNvSpPr/>
              <p:nvPr/>
            </p:nvSpPr>
            <p:spPr>
              <a:xfrm>
                <a:off x="8795037" y="5171304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Helbred</a:t>
                </a:r>
              </a:p>
            </p:txBody>
          </p:sp>
          <p:cxnSp>
            <p:nvCxnSpPr>
              <p:cNvPr id="32" name="Lige pilforbindelse 31"/>
              <p:cNvCxnSpPr>
                <a:stCxn id="31" idx="0"/>
              </p:cNvCxnSpPr>
              <p:nvPr/>
            </p:nvCxnSpPr>
            <p:spPr>
              <a:xfrm flipV="1">
                <a:off x="9761338" y="4847774"/>
                <a:ext cx="3920" cy="32353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</p:grpSp>
      <p:sp>
        <p:nvSpPr>
          <p:cNvPr id="20" name="Pladsholder til slidenumm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339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4.44444E-6 L 0.30131 0.003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65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000" dirty="0" err="1"/>
              <a:t>Illness</a:t>
            </a:r>
            <a:r>
              <a:rPr lang="da-DK" sz="2000" dirty="0"/>
              <a:t> </a:t>
            </a:r>
            <a:r>
              <a:rPr lang="da-DK" sz="2000" dirty="0" err="1"/>
              <a:t>Flexibility</a:t>
            </a:r>
            <a:r>
              <a:rPr lang="da-DK" sz="2000" dirty="0"/>
              <a:t> Model (IFM</a:t>
            </a:r>
            <a:r>
              <a:rPr lang="da-DK" sz="2000" dirty="0" smtClean="0"/>
              <a:t>) – arbejdspladsens rolle</a:t>
            </a:r>
            <a:endParaRPr lang="da-DK" sz="2000" dirty="0"/>
          </a:p>
        </p:txBody>
      </p:sp>
      <p:grpSp>
        <p:nvGrpSpPr>
          <p:cNvPr id="34" name="Gruppe 33"/>
          <p:cNvGrpSpPr/>
          <p:nvPr/>
        </p:nvGrpSpPr>
        <p:grpSpPr>
          <a:xfrm>
            <a:off x="1947418" y="1050131"/>
            <a:ext cx="5931517" cy="5166409"/>
            <a:chOff x="1947418" y="1064419"/>
            <a:chExt cx="5931517" cy="5166409"/>
          </a:xfrm>
        </p:grpSpPr>
        <p:sp>
          <p:nvSpPr>
            <p:cNvPr id="19" name="Rektangel 18"/>
            <p:cNvSpPr/>
            <p:nvPr/>
          </p:nvSpPr>
          <p:spPr>
            <a:xfrm>
              <a:off x="4285629" y="1064419"/>
              <a:ext cx="3593306" cy="10595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24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Beslutning om:</a:t>
              </a:r>
            </a:p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24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a) Sygemelding</a:t>
              </a:r>
            </a:p>
            <a:p>
              <a:pPr marL="0" indent="0" algn="ctr">
                <a:lnSpc>
                  <a:spcPct val="100000"/>
                </a:lnSpc>
                <a:spcAft>
                  <a:spcPts val="0"/>
                </a:spcAft>
                <a:buNone/>
              </a:pPr>
              <a:r>
                <a:rPr lang="da-DK" sz="24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rPr>
                <a:t>b) Tilbage til arbejdet</a:t>
              </a:r>
            </a:p>
          </p:txBody>
        </p:sp>
        <p:grpSp>
          <p:nvGrpSpPr>
            <p:cNvPr id="22" name="Gruppe 21"/>
            <p:cNvGrpSpPr/>
            <p:nvPr/>
          </p:nvGrpSpPr>
          <p:grpSpPr>
            <a:xfrm>
              <a:off x="5119305" y="3464720"/>
              <a:ext cx="1932601" cy="1383054"/>
              <a:chOff x="8798958" y="3464720"/>
              <a:chExt cx="1932601" cy="1383054"/>
            </a:xfrm>
          </p:grpSpPr>
          <p:sp>
            <p:nvSpPr>
              <p:cNvPr id="23" name="Rektangel 22"/>
              <p:cNvSpPr/>
              <p:nvPr/>
            </p:nvSpPr>
            <p:spPr>
              <a:xfrm>
                <a:off x="8798958" y="3788250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Kapacitet</a:t>
                </a:r>
              </a:p>
            </p:txBody>
          </p:sp>
          <p:cxnSp>
            <p:nvCxnSpPr>
              <p:cNvPr id="24" name="Lige pilforbindelse 23"/>
              <p:cNvCxnSpPr>
                <a:stCxn id="23" idx="0"/>
                <a:endCxn id="26" idx="2"/>
              </p:cNvCxnSpPr>
              <p:nvPr/>
            </p:nvCxnSpPr>
            <p:spPr>
              <a:xfrm flipH="1" flipV="1">
                <a:off x="9761340" y="3464720"/>
                <a:ext cx="3919" cy="32353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grpSp>
          <p:nvGrpSpPr>
            <p:cNvPr id="25" name="Gruppe 24"/>
            <p:cNvGrpSpPr/>
            <p:nvPr/>
          </p:nvGrpSpPr>
          <p:grpSpPr>
            <a:xfrm>
              <a:off x="5115386" y="2123943"/>
              <a:ext cx="1932601" cy="1340777"/>
              <a:chOff x="8795039" y="2123943"/>
              <a:chExt cx="1932601" cy="1340777"/>
            </a:xfrm>
          </p:grpSpPr>
          <p:sp>
            <p:nvSpPr>
              <p:cNvPr id="26" name="Rektangel 25"/>
              <p:cNvSpPr/>
              <p:nvPr/>
            </p:nvSpPr>
            <p:spPr>
              <a:xfrm>
                <a:off x="8795039" y="2405196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 err="1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Arbejds-evne</a:t>
                </a:r>
                <a:endParaRPr lang="da-DK" sz="2800" dirty="0">
                  <a:solidFill>
                    <a:schemeClr val="lt1"/>
                  </a:solidFill>
                  <a:latin typeface="Lato Light" panose="020F0502020204030203" pitchFamily="34" charset="0"/>
                  <a:ea typeface="+mn-ea"/>
                  <a:cs typeface="+mn-cs"/>
                </a:endParaRPr>
              </a:p>
            </p:txBody>
          </p:sp>
          <p:cxnSp>
            <p:nvCxnSpPr>
              <p:cNvPr id="27" name="Lige pilforbindelse 26"/>
              <p:cNvCxnSpPr>
                <a:stCxn id="26" idx="0"/>
                <a:endCxn id="19" idx="2"/>
              </p:cNvCxnSpPr>
              <p:nvPr/>
            </p:nvCxnSpPr>
            <p:spPr>
              <a:xfrm flipV="1">
                <a:off x="9761340" y="2123943"/>
                <a:ext cx="7739" cy="281253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grpSp>
          <p:nvGrpSpPr>
            <p:cNvPr id="33" name="Gruppe 32"/>
            <p:cNvGrpSpPr/>
            <p:nvPr/>
          </p:nvGrpSpPr>
          <p:grpSpPr>
            <a:xfrm>
              <a:off x="1947418" y="1734807"/>
              <a:ext cx="4134267" cy="1059524"/>
              <a:chOff x="1947418" y="1734807"/>
              <a:chExt cx="4134267" cy="1059524"/>
            </a:xfrm>
          </p:grpSpPr>
          <p:sp>
            <p:nvSpPr>
              <p:cNvPr id="18" name="Rektangel 17"/>
              <p:cNvSpPr/>
              <p:nvPr/>
            </p:nvSpPr>
            <p:spPr>
              <a:xfrm>
                <a:off x="1947418" y="1734807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Motivation</a:t>
                </a:r>
              </a:p>
            </p:txBody>
          </p:sp>
          <p:cxnSp>
            <p:nvCxnSpPr>
              <p:cNvPr id="29" name="Lige pilforbindelse 28"/>
              <p:cNvCxnSpPr>
                <a:stCxn id="18" idx="3"/>
              </p:cNvCxnSpPr>
              <p:nvPr/>
            </p:nvCxnSpPr>
            <p:spPr>
              <a:xfrm>
                <a:off x="3880019" y="2264569"/>
                <a:ext cx="2201666" cy="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  <p:grpSp>
          <p:nvGrpSpPr>
            <p:cNvPr id="30" name="Gruppe 29"/>
            <p:cNvGrpSpPr/>
            <p:nvPr/>
          </p:nvGrpSpPr>
          <p:grpSpPr>
            <a:xfrm>
              <a:off x="5115384" y="4847774"/>
              <a:ext cx="1932601" cy="1383054"/>
              <a:chOff x="8795037" y="4847774"/>
              <a:chExt cx="1932601" cy="1383054"/>
            </a:xfrm>
          </p:grpSpPr>
          <p:sp>
            <p:nvSpPr>
              <p:cNvPr id="31" name="Rektangel 30"/>
              <p:cNvSpPr/>
              <p:nvPr/>
            </p:nvSpPr>
            <p:spPr>
              <a:xfrm>
                <a:off x="8795037" y="5171304"/>
                <a:ext cx="1932601" cy="1059524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indent="0" algn="ctr">
                  <a:buNone/>
                </a:pPr>
                <a:r>
                  <a:rPr lang="da-DK" sz="2800" dirty="0">
                    <a:solidFill>
                      <a:schemeClr val="lt1"/>
                    </a:solidFill>
                    <a:latin typeface="Lato Light" panose="020F0502020204030203" pitchFamily="34" charset="0"/>
                    <a:ea typeface="+mn-ea"/>
                    <a:cs typeface="+mn-cs"/>
                  </a:rPr>
                  <a:t>Helbred</a:t>
                </a:r>
              </a:p>
            </p:txBody>
          </p:sp>
          <p:cxnSp>
            <p:nvCxnSpPr>
              <p:cNvPr id="32" name="Lige pilforbindelse 31"/>
              <p:cNvCxnSpPr>
                <a:stCxn id="31" idx="0"/>
              </p:cNvCxnSpPr>
              <p:nvPr/>
            </p:nvCxnSpPr>
            <p:spPr>
              <a:xfrm flipV="1">
                <a:off x="9761338" y="4847774"/>
                <a:ext cx="3920" cy="323530"/>
              </a:xfrm>
              <a:prstGeom prst="straightConnector1">
                <a:avLst/>
              </a:prstGeom>
              <a:noFill/>
              <a:ln w="57150" cap="flat" cmpd="sng" algn="ctr">
                <a:solidFill>
                  <a:srgbClr val="89AAC1"/>
                </a:solidFill>
                <a:prstDash val="solid"/>
                <a:miter lim="800000"/>
                <a:tailEnd type="triangle"/>
              </a:ln>
              <a:effectLst/>
            </p:spPr>
          </p:cxnSp>
        </p:grpSp>
      </p:grpSp>
      <p:sp>
        <p:nvSpPr>
          <p:cNvPr id="38" name="Rektangel 37"/>
          <p:cNvSpPr/>
          <p:nvPr/>
        </p:nvSpPr>
        <p:spPr>
          <a:xfrm>
            <a:off x="3219940" y="4444918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Tilpasnings-muligheder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39" name="Rektangel 38"/>
          <p:cNvSpPr/>
          <p:nvPr/>
        </p:nvSpPr>
        <p:spPr>
          <a:xfrm>
            <a:off x="3219942" y="1734807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2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(De)</a:t>
            </a:r>
            <a:r>
              <a:rPr lang="da-DK" sz="2200" dirty="0" err="1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motive-rende</a:t>
            </a:r>
            <a:r>
              <a:rPr lang="da-DK" sz="22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 faktorer</a:t>
            </a:r>
          </a:p>
        </p:txBody>
      </p:sp>
      <p:sp>
        <p:nvSpPr>
          <p:cNvPr id="40" name="Rektangel 39"/>
          <p:cNvSpPr/>
          <p:nvPr/>
        </p:nvSpPr>
        <p:spPr>
          <a:xfrm>
            <a:off x="734216" y="3086291"/>
            <a:ext cx="1932601" cy="10666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Arbejdsmiljø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cxnSp>
        <p:nvCxnSpPr>
          <p:cNvPr id="41" name="Lige pilforbindelse 40"/>
          <p:cNvCxnSpPr>
            <a:stCxn id="39" idx="3"/>
          </p:cNvCxnSpPr>
          <p:nvPr/>
        </p:nvCxnSpPr>
        <p:spPr>
          <a:xfrm>
            <a:off x="5152543" y="2264569"/>
            <a:ext cx="474528" cy="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2" name="Vinklet forbindelse 41"/>
          <p:cNvCxnSpPr>
            <a:stCxn id="40" idx="0"/>
            <a:endCxn id="39" idx="1"/>
          </p:cNvCxnSpPr>
          <p:nvPr/>
        </p:nvCxnSpPr>
        <p:spPr>
          <a:xfrm rot="5400000" flipH="1" flipV="1">
            <a:off x="2049368" y="1915718"/>
            <a:ext cx="821722" cy="1519425"/>
          </a:xfrm>
          <a:prstGeom prst="bentConnector2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3" name="Vinklet forbindelse 42"/>
          <p:cNvCxnSpPr>
            <a:stCxn id="40" idx="2"/>
          </p:cNvCxnSpPr>
          <p:nvPr/>
        </p:nvCxnSpPr>
        <p:spPr>
          <a:xfrm rot="16200000" flipH="1">
            <a:off x="4473723" y="1379751"/>
            <a:ext cx="1548108" cy="7094521"/>
          </a:xfrm>
          <a:prstGeom prst="bentConnector2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4" name="Rektangel 43"/>
          <p:cNvSpPr/>
          <p:nvPr/>
        </p:nvSpPr>
        <p:spPr>
          <a:xfrm>
            <a:off x="3219941" y="3093434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latin typeface="Lato Light" panose="020F0502020204030203" pitchFamily="34" charset="0"/>
              </a:rPr>
              <a:t>Krav i arbejdet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cxnSp>
        <p:nvCxnSpPr>
          <p:cNvPr id="45" name="Vinklet forbindelse 44"/>
          <p:cNvCxnSpPr>
            <a:stCxn id="44" idx="3"/>
          </p:cNvCxnSpPr>
          <p:nvPr/>
        </p:nvCxnSpPr>
        <p:spPr>
          <a:xfrm>
            <a:off x="5152542" y="3623196"/>
            <a:ext cx="3646416" cy="694816"/>
          </a:xfrm>
          <a:prstGeom prst="bentConnector3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6" name="Vinklet forbindelse 45"/>
          <p:cNvCxnSpPr>
            <a:stCxn id="38" idx="3"/>
          </p:cNvCxnSpPr>
          <p:nvPr/>
        </p:nvCxnSpPr>
        <p:spPr>
          <a:xfrm flipV="1">
            <a:off x="5152541" y="4318012"/>
            <a:ext cx="3646417" cy="656668"/>
          </a:xfrm>
          <a:prstGeom prst="bentConnector3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47" name="Lige pilforbindelse 46"/>
          <p:cNvCxnSpPr>
            <a:stCxn id="40" idx="3"/>
            <a:endCxn id="44" idx="1"/>
          </p:cNvCxnSpPr>
          <p:nvPr/>
        </p:nvCxnSpPr>
        <p:spPr>
          <a:xfrm>
            <a:off x="2666817" y="3619625"/>
            <a:ext cx="553124" cy="3571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" name="Pladsholder til sli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7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5833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7037E-7 L 0.30131 0.00324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65" y="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000" dirty="0" err="1" smtClean="0"/>
              <a:t>Illness</a:t>
            </a:r>
            <a:r>
              <a:rPr lang="da-DK" sz="2000" dirty="0"/>
              <a:t> </a:t>
            </a:r>
            <a:r>
              <a:rPr lang="da-DK" sz="2000" dirty="0" err="1" smtClean="0"/>
              <a:t>Flexibility</a:t>
            </a:r>
            <a:r>
              <a:rPr lang="da-DK" sz="2000" dirty="0" smtClean="0"/>
              <a:t> Model (IFM) </a:t>
            </a:r>
            <a:r>
              <a:rPr lang="da-DK" sz="2000" dirty="0"/>
              <a:t>– arbejdspladsens rolle</a:t>
            </a:r>
            <a:endParaRPr lang="da-DK" sz="1800" b="0" dirty="0"/>
          </a:p>
        </p:txBody>
      </p:sp>
      <p:sp>
        <p:nvSpPr>
          <p:cNvPr id="18" name="Rektangel 17"/>
          <p:cNvSpPr/>
          <p:nvPr/>
        </p:nvSpPr>
        <p:spPr>
          <a:xfrm>
            <a:off x="5627071" y="1734807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Motivation</a:t>
            </a:r>
          </a:p>
        </p:txBody>
      </p:sp>
      <p:sp>
        <p:nvSpPr>
          <p:cNvPr id="19" name="Rektangel 18"/>
          <p:cNvSpPr/>
          <p:nvPr/>
        </p:nvSpPr>
        <p:spPr>
          <a:xfrm>
            <a:off x="8798958" y="3788250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Kapacitet</a:t>
            </a:r>
          </a:p>
        </p:txBody>
      </p:sp>
      <p:sp>
        <p:nvSpPr>
          <p:cNvPr id="20" name="Rektangel 19"/>
          <p:cNvSpPr/>
          <p:nvPr/>
        </p:nvSpPr>
        <p:spPr>
          <a:xfrm>
            <a:off x="8795039" y="2405196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 err="1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Arbejds-evne</a:t>
            </a:r>
            <a:endParaRPr lang="da-DK" sz="28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3219940" y="4444918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Tilpasnings-muligheder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7965282" y="1064419"/>
            <a:ext cx="3593306" cy="10595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Beslutning om: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a) Sygemelding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b) Tilbage til arbejdet</a:t>
            </a:r>
          </a:p>
        </p:txBody>
      </p:sp>
      <p:sp>
        <p:nvSpPr>
          <p:cNvPr id="23" name="Rektangel 22"/>
          <p:cNvSpPr/>
          <p:nvPr/>
        </p:nvSpPr>
        <p:spPr>
          <a:xfrm>
            <a:off x="3219942" y="1734807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2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(De)</a:t>
            </a:r>
            <a:r>
              <a:rPr lang="da-DK" sz="2200" dirty="0" err="1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motive-rende</a:t>
            </a:r>
            <a:r>
              <a:rPr lang="da-DK" sz="22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 faktorer</a:t>
            </a:r>
          </a:p>
        </p:txBody>
      </p:sp>
      <p:sp>
        <p:nvSpPr>
          <p:cNvPr id="29" name="Rektangel 28"/>
          <p:cNvSpPr/>
          <p:nvPr/>
        </p:nvSpPr>
        <p:spPr>
          <a:xfrm>
            <a:off x="8795038" y="5171304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Helbred</a:t>
            </a:r>
          </a:p>
        </p:txBody>
      </p:sp>
      <p:sp>
        <p:nvSpPr>
          <p:cNvPr id="30" name="Rektangel 29"/>
          <p:cNvSpPr/>
          <p:nvPr/>
        </p:nvSpPr>
        <p:spPr>
          <a:xfrm>
            <a:off x="734216" y="3086291"/>
            <a:ext cx="1932601" cy="10666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Arbejdsmiljø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cxnSp>
        <p:nvCxnSpPr>
          <p:cNvPr id="31" name="Lige pilforbindelse 30"/>
          <p:cNvCxnSpPr>
            <a:stCxn id="29" idx="0"/>
            <a:endCxn id="19" idx="2"/>
          </p:cNvCxnSpPr>
          <p:nvPr/>
        </p:nvCxnSpPr>
        <p:spPr>
          <a:xfrm flipV="1">
            <a:off x="9761339" y="4847774"/>
            <a:ext cx="3920" cy="32353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3" name="Lige pilforbindelse 32"/>
          <p:cNvCxnSpPr>
            <a:stCxn id="19" idx="0"/>
            <a:endCxn id="20" idx="2"/>
          </p:cNvCxnSpPr>
          <p:nvPr/>
        </p:nvCxnSpPr>
        <p:spPr>
          <a:xfrm flipH="1" flipV="1">
            <a:off x="9761340" y="3464720"/>
            <a:ext cx="3919" cy="32353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4" name="Lige pilforbindelse 33"/>
          <p:cNvCxnSpPr>
            <a:stCxn id="20" idx="0"/>
            <a:endCxn id="22" idx="2"/>
          </p:cNvCxnSpPr>
          <p:nvPr/>
        </p:nvCxnSpPr>
        <p:spPr>
          <a:xfrm flipV="1">
            <a:off x="9761340" y="2123943"/>
            <a:ext cx="595" cy="281253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1" name="Lige pilforbindelse 70"/>
          <p:cNvCxnSpPr>
            <a:stCxn id="18" idx="3"/>
          </p:cNvCxnSpPr>
          <p:nvPr/>
        </p:nvCxnSpPr>
        <p:spPr>
          <a:xfrm>
            <a:off x="7559672" y="2264569"/>
            <a:ext cx="2201666" cy="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4" name="Lige pilforbindelse 73"/>
          <p:cNvCxnSpPr>
            <a:stCxn id="23" idx="3"/>
            <a:endCxn id="18" idx="1"/>
          </p:cNvCxnSpPr>
          <p:nvPr/>
        </p:nvCxnSpPr>
        <p:spPr>
          <a:xfrm>
            <a:off x="5152543" y="2264569"/>
            <a:ext cx="474528" cy="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4" name="Vinklet forbindelse 83"/>
          <p:cNvCxnSpPr>
            <a:stCxn id="30" idx="0"/>
            <a:endCxn id="23" idx="1"/>
          </p:cNvCxnSpPr>
          <p:nvPr/>
        </p:nvCxnSpPr>
        <p:spPr>
          <a:xfrm rot="5400000" flipH="1" flipV="1">
            <a:off x="2049368" y="1915718"/>
            <a:ext cx="821722" cy="1519425"/>
          </a:xfrm>
          <a:prstGeom prst="bentConnector2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7" name="Vinklet forbindelse 86"/>
          <p:cNvCxnSpPr>
            <a:stCxn id="30" idx="2"/>
            <a:endCxn id="29" idx="1"/>
          </p:cNvCxnSpPr>
          <p:nvPr/>
        </p:nvCxnSpPr>
        <p:spPr>
          <a:xfrm rot="16200000" flipH="1">
            <a:off x="4473723" y="1379751"/>
            <a:ext cx="1548108" cy="7094521"/>
          </a:xfrm>
          <a:prstGeom prst="bentConnector2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8" name="Rektangel 87"/>
          <p:cNvSpPr/>
          <p:nvPr/>
        </p:nvSpPr>
        <p:spPr>
          <a:xfrm>
            <a:off x="3219941" y="3093434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latin typeface="Lato Light" panose="020F0502020204030203" pitchFamily="34" charset="0"/>
              </a:rPr>
              <a:t>Krav i arbejdet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cxnSp>
        <p:nvCxnSpPr>
          <p:cNvPr id="91" name="Vinklet forbindelse 90"/>
          <p:cNvCxnSpPr>
            <a:stCxn id="88" idx="3"/>
            <a:endCxn id="19" idx="1"/>
          </p:cNvCxnSpPr>
          <p:nvPr/>
        </p:nvCxnSpPr>
        <p:spPr>
          <a:xfrm>
            <a:off x="5152542" y="3623196"/>
            <a:ext cx="3646416" cy="694816"/>
          </a:xfrm>
          <a:prstGeom prst="bentConnector3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94" name="Vinklet forbindelse 93"/>
          <p:cNvCxnSpPr>
            <a:stCxn id="21" idx="3"/>
            <a:endCxn id="19" idx="1"/>
          </p:cNvCxnSpPr>
          <p:nvPr/>
        </p:nvCxnSpPr>
        <p:spPr>
          <a:xfrm flipV="1">
            <a:off x="5152541" y="4318012"/>
            <a:ext cx="3646417" cy="656668"/>
          </a:xfrm>
          <a:prstGeom prst="bentConnector3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06" name="Lige pilforbindelse 105"/>
          <p:cNvCxnSpPr>
            <a:stCxn id="30" idx="3"/>
            <a:endCxn id="88" idx="1"/>
          </p:cNvCxnSpPr>
          <p:nvPr/>
        </p:nvCxnSpPr>
        <p:spPr>
          <a:xfrm>
            <a:off x="2666817" y="3619625"/>
            <a:ext cx="553124" cy="3571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" name="Ellipse 2"/>
          <p:cNvSpPr/>
          <p:nvPr/>
        </p:nvSpPr>
        <p:spPr>
          <a:xfrm>
            <a:off x="340334" y="4050498"/>
            <a:ext cx="2700338" cy="63579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da-DK" sz="1800" dirty="0">
              <a:solidFill>
                <a:schemeClr val="bg1"/>
              </a:solidFill>
              <a:latin typeface="DM Sans" pitchFamily="2" charset="77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8" name="TextBox 63"/>
          <p:cNvSpPr txBox="1">
            <a:spLocks noChangeArrowheads="1"/>
          </p:cNvSpPr>
          <p:nvPr/>
        </p:nvSpPr>
        <p:spPr bwMode="auto">
          <a:xfrm>
            <a:off x="5382770" y="3152032"/>
            <a:ext cx="612074" cy="522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104000"/>
              </a:lnSpc>
              <a:spcAft>
                <a:spcPts val="300"/>
              </a:spcAft>
              <a:buClr>
                <a:srgbClr val="C8102E"/>
              </a:buClr>
              <a:buFont typeface="Verdana" panose="020B0604030504040204" pitchFamily="34" charset="0"/>
              <a:buChar char="•"/>
              <a:defRPr sz="16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lnSpc>
                <a:spcPct val="104000"/>
              </a:lnSpc>
              <a:spcAft>
                <a:spcPts val="300"/>
              </a:spcAft>
              <a:buClr>
                <a:srgbClr val="C8102E"/>
              </a:buClr>
              <a:buFont typeface="Verdana" panose="020B0604030504040204" pitchFamily="34" charset="0"/>
              <a:buChar char="•"/>
              <a:defRPr sz="16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spcAft>
                <a:spcPts val="600"/>
              </a:spcAft>
              <a:buFont typeface="Calibri" panose="020F0502020204030204" pitchFamily="34" charset="0"/>
              <a:buChar char="​"/>
              <a:defRPr sz="160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lnSpc>
                <a:spcPct val="104000"/>
              </a:lnSpc>
              <a:spcBef>
                <a:spcPts val="600"/>
              </a:spcBef>
              <a:buFont typeface="Calibri" panose="020F0502020204030204" pitchFamily="34" charset="0"/>
              <a:buChar char="​"/>
              <a:defRPr sz="16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spcBef>
                <a:spcPts val="600"/>
              </a:spcBef>
              <a:buFont typeface="Calibri" panose="020F0502020204030204" pitchFamily="34" charset="0"/>
              <a:buChar char="​"/>
              <a:defRPr sz="24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457200" fontAlgn="base">
              <a:spcBef>
                <a:spcPts val="600"/>
              </a:spcBef>
              <a:spcAft>
                <a:spcPct val="0"/>
              </a:spcAft>
              <a:buFont typeface="Calibri" panose="020F0502020204030204" pitchFamily="34" charset="0"/>
              <a:buChar char="​"/>
              <a:defRPr sz="24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6pPr>
            <a:lvl7pPr marL="914400" fontAlgn="base">
              <a:spcBef>
                <a:spcPts val="600"/>
              </a:spcBef>
              <a:spcAft>
                <a:spcPct val="0"/>
              </a:spcAft>
              <a:buFont typeface="Calibri" panose="020F0502020204030204" pitchFamily="34" charset="0"/>
              <a:buChar char="​"/>
              <a:defRPr sz="24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7pPr>
            <a:lvl8pPr marL="1371600" fontAlgn="base">
              <a:spcBef>
                <a:spcPts val="600"/>
              </a:spcBef>
              <a:spcAft>
                <a:spcPct val="0"/>
              </a:spcAft>
              <a:buFont typeface="Calibri" panose="020F0502020204030204" pitchFamily="34" charset="0"/>
              <a:buChar char="​"/>
              <a:defRPr sz="24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8pPr>
            <a:lvl9pPr marL="1828800" fontAlgn="base">
              <a:spcBef>
                <a:spcPts val="600"/>
              </a:spcBef>
              <a:spcAft>
                <a:spcPct val="0"/>
              </a:spcAft>
              <a:buFont typeface="Calibri" panose="020F0502020204030204" pitchFamily="34" charset="0"/>
              <a:buChar char="​"/>
              <a:defRPr sz="24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9pPr>
          </a:lstStyle>
          <a:p>
            <a:pPr marL="0" indent="0" algn="ctr" eaLnBrk="1" hangingPunct="1">
              <a:buFont typeface="Verdana" panose="020B0604030504040204" pitchFamily="34" charset="0"/>
              <a:buNone/>
            </a:pPr>
            <a:r>
              <a:rPr lang="en-US" altLang="da-DK" sz="3000" b="1">
                <a:solidFill>
                  <a:schemeClr val="bg1"/>
                </a:solidFill>
                <a:latin typeface="Poppins"/>
                <a:ea typeface="Poppins"/>
                <a:cs typeface="Poppins"/>
              </a:rPr>
              <a:t>03</a:t>
            </a:r>
          </a:p>
        </p:txBody>
      </p:sp>
      <p:sp>
        <p:nvSpPr>
          <p:cNvPr id="4" name="Tekstfelt 3"/>
          <p:cNvSpPr txBox="1"/>
          <p:nvPr/>
        </p:nvSpPr>
        <p:spPr>
          <a:xfrm>
            <a:off x="548604" y="4221989"/>
            <a:ext cx="2188186" cy="2880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>
              <a:buNone/>
            </a:pPr>
            <a:r>
              <a:rPr lang="da-DK" sz="1800" dirty="0">
                <a:solidFill>
                  <a:schemeClr val="bg1"/>
                </a:solidFill>
                <a:latin typeface="DM Sans" pitchFamily="2" charset="77"/>
              </a:rPr>
              <a:t>Følelsesmæssige </a:t>
            </a:r>
            <a:r>
              <a:rPr lang="da-DK" sz="1800" dirty="0" smtClean="0">
                <a:solidFill>
                  <a:schemeClr val="bg1"/>
                </a:solidFill>
                <a:latin typeface="DM Sans" pitchFamily="2" charset="77"/>
              </a:rPr>
              <a:t>krav</a:t>
            </a:r>
            <a:endParaRPr lang="da-DK" sz="1800" dirty="0">
              <a:solidFill>
                <a:schemeClr val="bg1"/>
              </a:solidFill>
              <a:latin typeface="DM Sans" pitchFamily="2" charset="77"/>
            </a:endParaRP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8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037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2000" dirty="0" err="1" smtClean="0"/>
              <a:t>Illness</a:t>
            </a:r>
            <a:r>
              <a:rPr lang="da-DK" sz="2000" dirty="0"/>
              <a:t> </a:t>
            </a:r>
            <a:r>
              <a:rPr lang="da-DK" sz="2000" dirty="0" err="1" smtClean="0"/>
              <a:t>Flexibility</a:t>
            </a:r>
            <a:r>
              <a:rPr lang="da-DK" sz="2000" dirty="0" smtClean="0"/>
              <a:t> Model (IFM) </a:t>
            </a:r>
            <a:r>
              <a:rPr lang="da-DK" sz="2000" dirty="0"/>
              <a:t>– arbejdspladsens rolle</a:t>
            </a:r>
            <a:endParaRPr lang="da-DK" sz="1800" b="0" dirty="0"/>
          </a:p>
        </p:txBody>
      </p:sp>
      <p:sp>
        <p:nvSpPr>
          <p:cNvPr id="18" name="Rektangel 17"/>
          <p:cNvSpPr/>
          <p:nvPr/>
        </p:nvSpPr>
        <p:spPr>
          <a:xfrm>
            <a:off x="5627071" y="1734807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Motivation</a:t>
            </a:r>
          </a:p>
        </p:txBody>
      </p:sp>
      <p:sp>
        <p:nvSpPr>
          <p:cNvPr id="19" name="Rektangel 18"/>
          <p:cNvSpPr/>
          <p:nvPr/>
        </p:nvSpPr>
        <p:spPr>
          <a:xfrm>
            <a:off x="8798958" y="3788250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Kapacitet</a:t>
            </a:r>
          </a:p>
        </p:txBody>
      </p:sp>
      <p:sp>
        <p:nvSpPr>
          <p:cNvPr id="20" name="Rektangel 19"/>
          <p:cNvSpPr/>
          <p:nvPr/>
        </p:nvSpPr>
        <p:spPr>
          <a:xfrm>
            <a:off x="8795039" y="2405196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 err="1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Arbejds-evne</a:t>
            </a:r>
            <a:endParaRPr lang="da-DK" sz="28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3219940" y="4444918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Tilpasnings-muligheder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7965282" y="1064419"/>
            <a:ext cx="3593306" cy="10595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Beslutning om: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a) Sygemelding</a:t>
            </a:r>
          </a:p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sz="24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b) Tilbage til arbejdet</a:t>
            </a:r>
          </a:p>
        </p:txBody>
      </p:sp>
      <p:sp>
        <p:nvSpPr>
          <p:cNvPr id="23" name="Rektangel 22"/>
          <p:cNvSpPr/>
          <p:nvPr/>
        </p:nvSpPr>
        <p:spPr>
          <a:xfrm>
            <a:off x="3219942" y="1734807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2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(De)</a:t>
            </a:r>
            <a:r>
              <a:rPr lang="da-DK" sz="2200" dirty="0" err="1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motive-rende</a:t>
            </a:r>
            <a:r>
              <a:rPr lang="da-DK" sz="22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 faktorer</a:t>
            </a:r>
          </a:p>
        </p:txBody>
      </p:sp>
      <p:sp>
        <p:nvSpPr>
          <p:cNvPr id="29" name="Rektangel 28"/>
          <p:cNvSpPr/>
          <p:nvPr/>
        </p:nvSpPr>
        <p:spPr>
          <a:xfrm>
            <a:off x="8795038" y="5171304"/>
            <a:ext cx="1932601" cy="105952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800" dirty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Helbred</a:t>
            </a:r>
          </a:p>
        </p:txBody>
      </p:sp>
      <p:sp>
        <p:nvSpPr>
          <p:cNvPr id="30" name="Rektangel 29"/>
          <p:cNvSpPr/>
          <p:nvPr/>
        </p:nvSpPr>
        <p:spPr>
          <a:xfrm>
            <a:off x="734216" y="3086291"/>
            <a:ext cx="1932601" cy="10666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solidFill>
                  <a:schemeClr val="lt1"/>
                </a:solidFill>
                <a:latin typeface="Lato Light" panose="020F0502020204030203" pitchFamily="34" charset="0"/>
                <a:ea typeface="+mn-ea"/>
                <a:cs typeface="+mn-cs"/>
              </a:rPr>
              <a:t>Arbejdsmiljø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cxnSp>
        <p:nvCxnSpPr>
          <p:cNvPr id="31" name="Lige pilforbindelse 30"/>
          <p:cNvCxnSpPr>
            <a:stCxn id="29" idx="0"/>
            <a:endCxn id="19" idx="2"/>
          </p:cNvCxnSpPr>
          <p:nvPr/>
        </p:nvCxnSpPr>
        <p:spPr>
          <a:xfrm flipV="1">
            <a:off x="9761339" y="4847774"/>
            <a:ext cx="3920" cy="32353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3" name="Lige pilforbindelse 32"/>
          <p:cNvCxnSpPr>
            <a:stCxn id="19" idx="0"/>
            <a:endCxn id="20" idx="2"/>
          </p:cNvCxnSpPr>
          <p:nvPr/>
        </p:nvCxnSpPr>
        <p:spPr>
          <a:xfrm flipH="1" flipV="1">
            <a:off x="9761340" y="3464720"/>
            <a:ext cx="3919" cy="32353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34" name="Lige pilforbindelse 33"/>
          <p:cNvCxnSpPr>
            <a:stCxn id="20" idx="0"/>
            <a:endCxn id="22" idx="2"/>
          </p:cNvCxnSpPr>
          <p:nvPr/>
        </p:nvCxnSpPr>
        <p:spPr>
          <a:xfrm flipV="1">
            <a:off x="9761340" y="2123943"/>
            <a:ext cx="595" cy="281253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1" name="Lige pilforbindelse 70"/>
          <p:cNvCxnSpPr>
            <a:stCxn id="18" idx="3"/>
          </p:cNvCxnSpPr>
          <p:nvPr/>
        </p:nvCxnSpPr>
        <p:spPr>
          <a:xfrm>
            <a:off x="7559672" y="2264569"/>
            <a:ext cx="2201666" cy="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74" name="Lige pilforbindelse 73"/>
          <p:cNvCxnSpPr>
            <a:stCxn id="23" idx="3"/>
            <a:endCxn id="18" idx="1"/>
          </p:cNvCxnSpPr>
          <p:nvPr/>
        </p:nvCxnSpPr>
        <p:spPr>
          <a:xfrm>
            <a:off x="5152543" y="2264569"/>
            <a:ext cx="474528" cy="0"/>
          </a:xfrm>
          <a:prstGeom prst="straightConnector1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4" name="Vinklet forbindelse 83"/>
          <p:cNvCxnSpPr>
            <a:stCxn id="30" idx="0"/>
            <a:endCxn id="23" idx="1"/>
          </p:cNvCxnSpPr>
          <p:nvPr/>
        </p:nvCxnSpPr>
        <p:spPr>
          <a:xfrm rot="5400000" flipH="1" flipV="1">
            <a:off x="2049368" y="1915718"/>
            <a:ext cx="821722" cy="1519425"/>
          </a:xfrm>
          <a:prstGeom prst="bentConnector2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87" name="Vinklet forbindelse 86"/>
          <p:cNvCxnSpPr>
            <a:stCxn id="30" idx="2"/>
            <a:endCxn id="29" idx="1"/>
          </p:cNvCxnSpPr>
          <p:nvPr/>
        </p:nvCxnSpPr>
        <p:spPr>
          <a:xfrm rot="16200000" flipH="1">
            <a:off x="4473723" y="1379751"/>
            <a:ext cx="1548108" cy="7094521"/>
          </a:xfrm>
          <a:prstGeom prst="bentConnector2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88" name="Rektangel 87"/>
          <p:cNvSpPr/>
          <p:nvPr/>
        </p:nvSpPr>
        <p:spPr>
          <a:xfrm>
            <a:off x="3219941" y="3093434"/>
            <a:ext cx="1932601" cy="1059524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indent="0" algn="ctr">
              <a:buNone/>
            </a:pPr>
            <a:r>
              <a:rPr lang="da-DK" sz="2400" dirty="0" smtClean="0">
                <a:latin typeface="Lato Light" panose="020F0502020204030203" pitchFamily="34" charset="0"/>
              </a:rPr>
              <a:t>Krav i arbejdet</a:t>
            </a:r>
            <a:endParaRPr lang="da-DK" sz="2400" dirty="0">
              <a:solidFill>
                <a:schemeClr val="lt1"/>
              </a:solidFill>
              <a:latin typeface="Lato Light" panose="020F0502020204030203" pitchFamily="34" charset="0"/>
              <a:ea typeface="+mn-ea"/>
              <a:cs typeface="+mn-cs"/>
            </a:endParaRPr>
          </a:p>
        </p:txBody>
      </p:sp>
      <p:cxnSp>
        <p:nvCxnSpPr>
          <p:cNvPr id="94" name="Vinklet forbindelse 93"/>
          <p:cNvCxnSpPr>
            <a:stCxn id="21" idx="3"/>
            <a:endCxn id="19" idx="1"/>
          </p:cNvCxnSpPr>
          <p:nvPr/>
        </p:nvCxnSpPr>
        <p:spPr>
          <a:xfrm flipV="1">
            <a:off x="5152541" y="4318012"/>
            <a:ext cx="3646417" cy="656668"/>
          </a:xfrm>
          <a:prstGeom prst="bentConnector3">
            <a:avLst/>
          </a:prstGeom>
          <a:noFill/>
          <a:ln w="57150" cap="flat" cmpd="sng" algn="ctr">
            <a:solidFill>
              <a:srgbClr val="89AAC1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06" name="Lige pilforbindelse 105"/>
          <p:cNvCxnSpPr>
            <a:stCxn id="30" idx="3"/>
            <a:endCxn id="88" idx="1"/>
          </p:cNvCxnSpPr>
          <p:nvPr/>
        </p:nvCxnSpPr>
        <p:spPr>
          <a:xfrm>
            <a:off x="2666817" y="3619625"/>
            <a:ext cx="553124" cy="3571"/>
          </a:xfrm>
          <a:prstGeom prst="straightConnector1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" name="Ellipse 2"/>
          <p:cNvSpPr/>
          <p:nvPr/>
        </p:nvSpPr>
        <p:spPr>
          <a:xfrm>
            <a:off x="340334" y="4050498"/>
            <a:ext cx="2700338" cy="635793"/>
          </a:xfrm>
          <a:prstGeom prst="ellips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da-DK" sz="1800" dirty="0">
              <a:solidFill>
                <a:schemeClr val="bg1"/>
              </a:solidFill>
              <a:latin typeface="DM Sans" pitchFamily="2" charset="77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Tekstfelt 3"/>
          <p:cNvSpPr txBox="1"/>
          <p:nvPr/>
        </p:nvSpPr>
        <p:spPr>
          <a:xfrm>
            <a:off x="418963" y="4108196"/>
            <a:ext cx="255918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algn="ctr">
              <a:lnSpc>
                <a:spcPct val="100000"/>
              </a:lnSpc>
              <a:spcAft>
                <a:spcPts val="0"/>
              </a:spcAft>
              <a:buNone/>
            </a:pPr>
            <a:r>
              <a:rPr lang="da-DK" dirty="0" smtClean="0">
                <a:solidFill>
                  <a:schemeClr val="bg1"/>
                </a:solidFill>
                <a:latin typeface="DM Sans" pitchFamily="2" charset="77"/>
              </a:rPr>
              <a:t>Fysiske krav (tunge løft, akavede arbejdsstillinger)</a:t>
            </a:r>
            <a:endParaRPr lang="da-DK" dirty="0">
              <a:solidFill>
                <a:schemeClr val="bg1"/>
              </a:solidFill>
              <a:latin typeface="DM Sans" pitchFamily="2" charset="77"/>
            </a:endParaRPr>
          </a:p>
        </p:txBody>
      </p:sp>
      <p:cxnSp>
        <p:nvCxnSpPr>
          <p:cNvPr id="91" name="Vinklet forbindelse 90"/>
          <p:cNvCxnSpPr>
            <a:stCxn id="88" idx="3"/>
            <a:endCxn id="19" idx="1"/>
          </p:cNvCxnSpPr>
          <p:nvPr/>
        </p:nvCxnSpPr>
        <p:spPr>
          <a:xfrm>
            <a:off x="5152542" y="3623196"/>
            <a:ext cx="3646416" cy="694816"/>
          </a:xfrm>
          <a:prstGeom prst="bentConnector3">
            <a:avLst/>
          </a:prstGeom>
          <a:noFill/>
          <a:ln w="57150" cap="flat" cmpd="sng" algn="ctr">
            <a:solidFill>
              <a:srgbClr val="C8102E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9C8E-8186-419D-90F1-57FC453D7ADF}" type="slidenum">
              <a:rPr lang="da-DK" smtClean="0"/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49381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_LOCKS" val="4"/>
</p:tagLst>
</file>

<file path=ppt/theme/theme1.xml><?xml version="1.0" encoding="utf-8"?>
<a:theme xmlns:a="http://schemas.openxmlformats.org/drawingml/2006/main" name="NFA skabelon DK">
  <a:themeElements>
    <a:clrScheme name="BM 2018">
      <a:dk1>
        <a:sysClr val="windowText" lastClr="000000"/>
      </a:dk1>
      <a:lt1>
        <a:sysClr val="window" lastClr="FFFFFF"/>
      </a:lt1>
      <a:dk2>
        <a:srgbClr val="003087"/>
      </a:dk2>
      <a:lt2>
        <a:srgbClr val="E7E6E6"/>
      </a:lt2>
      <a:accent1>
        <a:srgbClr val="003087"/>
      </a:accent1>
      <a:accent2>
        <a:srgbClr val="8098C3"/>
      </a:accent2>
      <a:accent3>
        <a:srgbClr val="C8102E"/>
      </a:accent3>
      <a:accent4>
        <a:srgbClr val="E48897"/>
      </a:accent4>
      <a:accent5>
        <a:srgbClr val="BBB7B2"/>
      </a:accent5>
      <a:accent6>
        <a:srgbClr val="80E3D8"/>
      </a:accent6>
      <a:hlink>
        <a:srgbClr val="003087"/>
      </a:hlink>
      <a:folHlink>
        <a:srgbClr val="8098C3"/>
      </a:folHlink>
    </a:clrScheme>
    <a:fontScheme name="Brugerdefineret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rtlCol="0" anchor="ctr"/>
      <a:lstStyle>
        <a:defPPr algn="ctr">
          <a:defRPr sz="2000" noProof="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/>
        </a:defPPr>
      </a:lstStyle>
    </a:txDef>
  </a:objectDefaults>
  <a:extraClrSchemeLst/>
  <a:extLst>
    <a:ext uri="{05A4C25C-085E-4340-85A3-A5531E510DB2}">
      <thm15:themeFamily xmlns:thm15="http://schemas.microsoft.com/office/thememl/2012/main" name="NFA_PPskabelon_DK.potx" id="{7F79508A-4171-431E-9474-557389708F8D}" vid="{F602FDFA-2A88-49AE-984F-15F9DA31AA72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NFA_PPskabelon_DK</Template>
  <TotalTime>696</TotalTime>
  <Words>445</Words>
  <Application>Microsoft Office PowerPoint</Application>
  <PresentationFormat>Widescreen</PresentationFormat>
  <Paragraphs>151</Paragraphs>
  <Slides>14</Slides>
  <Notes>14</Notes>
  <HiddenSlides>1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21" baseType="lpstr">
      <vt:lpstr>Arial</vt:lpstr>
      <vt:lpstr>Calibri</vt:lpstr>
      <vt:lpstr>DM Sans</vt:lpstr>
      <vt:lpstr>Lato Light</vt:lpstr>
      <vt:lpstr>Poppins</vt:lpstr>
      <vt:lpstr>Verdana</vt:lpstr>
      <vt:lpstr>NFA skabelon DK</vt:lpstr>
      <vt:lpstr>Forebyg sygefravær! - Men hvordan?</vt:lpstr>
      <vt:lpstr>Facts om sygefravær</vt:lpstr>
      <vt:lpstr>Facts om sygefravær</vt:lpstr>
      <vt:lpstr>Hvilke værktøjer har arbejdspladsen til at forebygge sygefravær?</vt:lpstr>
      <vt:lpstr>Illness Flexibility Model (IFM) – de individuelle faktorer</vt:lpstr>
      <vt:lpstr>Illness Flexibility Model (IFM) – de individuelle faktorer</vt:lpstr>
      <vt:lpstr>Illness Flexibility Model (IFM) – arbejdspladsens rolle</vt:lpstr>
      <vt:lpstr>Illness Flexibility Model (IFM) – arbejdspladsens rolle</vt:lpstr>
      <vt:lpstr>Illness Flexibility Model (IFM) – arbejdspladsens rolle</vt:lpstr>
      <vt:lpstr>Illness Flexibility Model (IFM) – arbejdspladsens rolle</vt:lpstr>
      <vt:lpstr>Illness Flexibility Model (IFM) – arbejdspladsens rolle</vt:lpstr>
      <vt:lpstr>Hvordan forebygge sygefravær?</vt:lpstr>
      <vt:lpstr>Systematisk sygefraværsindsats</vt:lpstr>
      <vt:lpstr>PowerPoint-præsentation</vt:lpstr>
    </vt:vector>
  </TitlesOfParts>
  <Company>Statens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Hvorfor er det så svært at forebygge sygefravær?</dc:title>
  <dc:creator>Jesper Kristiansen (JKR)</dc:creator>
  <cp:lastModifiedBy>Jesper Kristiansen (JKR)</cp:lastModifiedBy>
  <cp:revision>102</cp:revision>
  <cp:lastPrinted>2022-12-06T07:50:51Z</cp:lastPrinted>
  <dcterms:created xsi:type="dcterms:W3CDTF">2022-11-11T13:47:19Z</dcterms:created>
  <dcterms:modified xsi:type="dcterms:W3CDTF">2022-12-12T14:47:07Z</dcterms:modified>
</cp:coreProperties>
</file>